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262" r:id="rId5"/>
    <p:sldId id="266" r:id="rId6"/>
    <p:sldId id="271" r:id="rId7"/>
    <p:sldId id="272" r:id="rId8"/>
    <p:sldId id="281" r:id="rId9"/>
    <p:sldId id="282" r:id="rId10"/>
    <p:sldId id="283" r:id="rId11"/>
    <p:sldId id="284" r:id="rId12"/>
    <p:sldId id="285" r:id="rId13"/>
    <p:sldId id="286" r:id="rId14"/>
    <p:sldId id="287" r:id="rId15"/>
    <p:sldId id="288" r:id="rId16"/>
    <p:sldId id="273"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4F40"/>
    <a:srgbClr val="423500"/>
    <a:srgbClr val="00657C"/>
    <a:srgbClr val="7D603C"/>
    <a:srgbClr val="C89A3F"/>
    <a:srgbClr val="D3A0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6BE137-316C-4351-9F74-816EC09BF6E3}" v="8" dt="2020-04-30T20:17:21.9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40" autoAdjust="0"/>
    <p:restoredTop sz="64964" autoAdjust="0"/>
  </p:normalViewPr>
  <p:slideViewPr>
    <p:cSldViewPr snapToGrid="0" snapToObjects="1">
      <p:cViewPr varScale="1">
        <p:scale>
          <a:sx n="47" d="100"/>
          <a:sy n="47" d="100"/>
        </p:scale>
        <p:origin x="1536" y="54"/>
      </p:cViewPr>
      <p:guideLst>
        <p:guide orient="horz" pos="2160"/>
        <p:guide pos="3840"/>
      </p:guideLst>
    </p:cSldViewPr>
  </p:slideViewPr>
  <p:notesTextViewPr>
    <p:cViewPr>
      <p:scale>
        <a:sx n="75" d="100"/>
        <a:sy n="75" d="100"/>
      </p:scale>
      <p:origin x="0" y="0"/>
    </p:cViewPr>
  </p:notesTextViewPr>
  <p:notesViewPr>
    <p:cSldViewPr snapToGrid="0" snapToObject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0F7327-6FC7-4E48-83EA-67CC23E29E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156CF7B-0889-425A-93D6-CA126105010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34DBA5-B21E-4471-BB77-5BDD26B7EEDB}" type="datetimeFigureOut">
              <a:rPr lang="en-US" smtClean="0"/>
              <a:t>5/24/2026</a:t>
            </a:fld>
            <a:endParaRPr lang="en-US" dirty="0"/>
          </a:p>
        </p:txBody>
      </p:sp>
      <p:sp>
        <p:nvSpPr>
          <p:cNvPr id="4" name="Footer Placeholder 3">
            <a:extLst>
              <a:ext uri="{FF2B5EF4-FFF2-40B4-BE49-F238E27FC236}">
                <a16:creationId xmlns:a16="http://schemas.microsoft.com/office/drawing/2014/main" id="{82EF05C7-DDD3-4DCB-981B-49F244FCBE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6D0DC71-B972-4E52-AF5F-417EA6C474E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CEA084-33BA-4D2D-BF6A-8C41E0C72CA0}" type="slidenum">
              <a:rPr lang="en-US" smtClean="0"/>
              <a:t>‹#›</a:t>
            </a:fld>
            <a:endParaRPr lang="en-US" dirty="0"/>
          </a:p>
        </p:txBody>
      </p:sp>
    </p:spTree>
    <p:extLst>
      <p:ext uri="{BB962C8B-B14F-4D97-AF65-F5344CB8AC3E}">
        <p14:creationId xmlns:p14="http://schemas.microsoft.com/office/powerpoint/2010/main" val="3193173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1320C1-AD15-FF4B-931E-6A74A4A59EB5}" type="datetimeFigureOut">
              <a:rPr lang="en-US" smtClean="0"/>
              <a:t>5/24/2026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5EAB8-0AFB-9942-A30C-047B09295335}" type="slidenum">
              <a:rPr lang="en-US" smtClean="0"/>
              <a:t>‹#›</a:t>
            </a:fld>
            <a:endParaRPr lang="en-US" dirty="0"/>
          </a:p>
        </p:txBody>
      </p:sp>
    </p:spTree>
    <p:extLst>
      <p:ext uri="{BB962C8B-B14F-4D97-AF65-F5344CB8AC3E}">
        <p14:creationId xmlns:p14="http://schemas.microsoft.com/office/powerpoint/2010/main" val="947873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85EAB8-0AFB-9942-A30C-047B09295335}" type="slidenum">
              <a:rPr lang="en-US" smtClean="0"/>
              <a:t>1</a:t>
            </a:fld>
            <a:endParaRPr lang="en-US" dirty="0"/>
          </a:p>
        </p:txBody>
      </p:sp>
    </p:spTree>
    <p:extLst>
      <p:ext uri="{BB962C8B-B14F-4D97-AF65-F5344CB8AC3E}">
        <p14:creationId xmlns:p14="http://schemas.microsoft.com/office/powerpoint/2010/main" val="2003473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imes New Roman" panose="02020603050405020304" pitchFamily="18" charset="0"/>
                <a:ea typeface="+mn-ea"/>
                <a:cs typeface="Times New Roman" panose="02020603050405020304" pitchFamily="18" charset="0"/>
              </a:rPr>
              <a:t>Decision-Making for Patients’ Next Steps</a:t>
            </a: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Considering the patient's presentation, her care will proceed with a combination of cultural sensitivity and medical management. First, it is imperative to appreciate her cultural beliefs about health care towards traditional herbal therapies in consonance with prescribed medications (</a:t>
            </a:r>
            <a:r>
              <a:rPr lang="en-US" sz="1200" kern="1200" dirty="0" err="1" smtClean="0">
                <a:solidFill>
                  <a:schemeClr val="tx1"/>
                </a:solidFill>
                <a:effectLst/>
                <a:latin typeface="Times New Roman" panose="02020603050405020304" pitchFamily="18" charset="0"/>
                <a:ea typeface="+mn-ea"/>
                <a:cs typeface="Times New Roman" panose="02020603050405020304" pitchFamily="18" charset="0"/>
              </a:rPr>
              <a:t>Casale</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et al., 2021). This requires addressing the available treatment options that seek to combine modern medications aimed at alleviating her hypertension and chronic migraines with some traditional practices she prefers. Furthermore, since the patient is dependent on familial members to make decisions on her behalf, it would be necessary to engage her family so that they appreciate the formulated treatment plan and can assist her in complying with it (</a:t>
            </a:r>
            <a:r>
              <a:rPr lang="en-US" sz="1200" kern="1200" dirty="0" err="1" smtClean="0">
                <a:solidFill>
                  <a:schemeClr val="tx1"/>
                </a:solidFill>
                <a:effectLst/>
                <a:latin typeface="Times New Roman" panose="02020603050405020304" pitchFamily="18" charset="0"/>
                <a:ea typeface="+mn-ea"/>
                <a:cs typeface="Times New Roman" panose="02020603050405020304" pitchFamily="18" charset="0"/>
              </a:rPr>
              <a:t>Casale</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et al., 2021). Given her limited English proficiency, she will need a trained medical interpreter for all subsequent consultations so that there is no ambiguity in the communication that happens. Other non-verbal materials, add ache Somali student educators' pamphlets necessary to ensure that they understand their sickness and the management options available to them.</a:t>
            </a:r>
            <a:endParaRPr lang="en-US" dirty="0" smtClean="0">
              <a:effectLst/>
              <a:latin typeface="Times New Roman" panose="02020603050405020304" pitchFamily="18" charset="0"/>
              <a:cs typeface="Times New Roman" panose="02020603050405020304" pitchFamily="18" charset="0"/>
            </a:endParaRP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In addition, the treatment of the patient’s underlying depression, if present, is equally important. Considering her fatigue, irritability, and sadness, a referral for mental health assessment is warranted. Cognitive-behavioral therapy (CBT) can be a useful adjunctive therapy in conjunction with medications (Swanson &amp; Raglan, 2023). From a medical management perspective, there is a need to refer her to a more suitable specialist for better control of her blood pressure and migraine, and she requires close supervision regarding her medication adherence (Swanson &amp; Raglan, 2023). Stress management, along with other lifestyle changes, such as culturally sensitive dietary practices and physical activity, relevant to her preferences and traditional beliefs, need to be formulated. These measures should be monitored through follow-up appointments to ensure goal achievement and modify interventions as needed (Swanson &amp; Raglan, 2023). Addressing these issues with the patient and her family will better optimize the health outcomes while respecting and incorporating her cultural beliefs and values, thus strengthening the patient’s engagement in her care.</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A85EAB8-0AFB-9942-A30C-047B09295335}" type="slidenum">
              <a:rPr lang="en-US" smtClean="0"/>
              <a:t>10</a:t>
            </a:fld>
            <a:endParaRPr lang="en-US" dirty="0"/>
          </a:p>
        </p:txBody>
      </p:sp>
    </p:spTree>
    <p:extLst>
      <p:ext uri="{BB962C8B-B14F-4D97-AF65-F5344CB8AC3E}">
        <p14:creationId xmlns:p14="http://schemas.microsoft.com/office/powerpoint/2010/main" val="2179672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imes New Roman" panose="02020603050405020304" pitchFamily="18" charset="0"/>
                <a:ea typeface="+mn-ea"/>
                <a:cs typeface="Times New Roman" panose="02020603050405020304" pitchFamily="18" charset="0"/>
              </a:rPr>
              <a:t>Referral Considerations</a:t>
            </a: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While making referrals for this patient, it’s important to address cultural sensitivity to patient-centered care. To begin with, the patient’s increased blood pressure and chronic migraines necessitate referrals to a primary care physician and neurologist. Considering the patient’s possible depression, referral to a mental health specialist, such as a psychologist or psychiatrist, is critical for evaluation and potential CBT to support her psychological needs (Swanson &amp; Raglan, 2023). One should also take into account her cultural biases; for instance, she may prefer a provider who speaks Spanish or one who comprehends her Somali culture, which can help build rapport. Moreover, since the patient has a non-fluent command of English, it is imperative to arrange for medical interpreting services beforehand to facilitate understanding for all parties involved. Finally, the patient’s family needs to be included in the referral as they are central to her decision-making and care (Swanson &amp; Raglan, 2023). By combining these considerations, the referral can be adapted to suit the patient’s medical requirements alongside her cultural needs.</a:t>
            </a:r>
            <a:endParaRPr lang="en-US" dirty="0">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A85EAB8-0AFB-9942-A30C-047B09295335}" type="slidenum">
              <a:rPr lang="en-US" smtClean="0"/>
              <a:t>11</a:t>
            </a:fld>
            <a:endParaRPr lang="en-US" dirty="0"/>
          </a:p>
        </p:txBody>
      </p:sp>
    </p:spTree>
    <p:extLst>
      <p:ext uri="{BB962C8B-B14F-4D97-AF65-F5344CB8AC3E}">
        <p14:creationId xmlns:p14="http://schemas.microsoft.com/office/powerpoint/2010/main" val="2070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imes New Roman" panose="02020603050405020304" pitchFamily="18" charset="0"/>
                <a:ea typeface="+mn-ea"/>
                <a:cs typeface="Times New Roman" panose="02020603050405020304" pitchFamily="18" charset="0"/>
              </a:rPr>
              <a:t>Impact on Nursing Practice</a:t>
            </a: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This experience has shaped my nursing practice by emphasizing the need for cultural sensitivity and holistic approaches to care as prerequisites for achieving successful patient outcomes. Working with a patient from a different culture has made me reflect on the need to incorporate cultural sensitivity as an interdisciplinary approach to care at every level of provision (</a:t>
            </a:r>
            <a:r>
              <a:rPr lang="en-US" sz="1200" kern="1200" dirty="0" err="1" smtClean="0">
                <a:solidFill>
                  <a:schemeClr val="tx1"/>
                </a:solidFill>
                <a:effectLst/>
                <a:latin typeface="Times New Roman" panose="02020603050405020304" pitchFamily="18" charset="0"/>
                <a:ea typeface="+mn-ea"/>
                <a:cs typeface="Times New Roman" panose="02020603050405020304" pitchFamily="18" charset="0"/>
              </a:rPr>
              <a:t>Solanas</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et al., 2021). For example, understanding the patient's use of traditional herbal medicines in place of prescribed medications taught me how to navigate culture while seeking to promote clinical outcomes (</a:t>
            </a:r>
            <a:r>
              <a:rPr lang="en-US" sz="1200" kern="1200" dirty="0" err="1" smtClean="0">
                <a:solidFill>
                  <a:schemeClr val="tx1"/>
                </a:solidFill>
                <a:effectLst/>
                <a:latin typeface="Times New Roman" panose="02020603050405020304" pitchFamily="18" charset="0"/>
                <a:ea typeface="+mn-ea"/>
                <a:cs typeface="Times New Roman" panose="02020603050405020304" pitchFamily="18" charset="0"/>
              </a:rPr>
              <a:t>Solanas</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et al., 2021). This experience has deepened my understanding of family-centered care because the patient’s family was active in the decision-making and, by involving them in the care process, improved communication and trust towards the patient.</a:t>
            </a:r>
            <a:endParaRPr lang="en-US" dirty="0" smtClean="0">
              <a:effectLst/>
              <a:latin typeface="Times New Roman" panose="02020603050405020304" pitchFamily="18" charset="0"/>
              <a:cs typeface="Times New Roman" panose="02020603050405020304" pitchFamily="18" charset="0"/>
            </a:endParaRP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In practical terms, this experience has enhanced my capacity to blandness barriers in communication using interpreters and appropriate educational resources on different cultures. For instance, teaching patients in Somali improves their comprehension regarding their health problems and treatment options, which enhances their adherence to the care plan (</a:t>
            </a:r>
            <a:r>
              <a:rPr lang="en-US" sz="1200" kern="1200" dirty="0" err="1" smtClean="0">
                <a:solidFill>
                  <a:schemeClr val="tx1"/>
                </a:solidFill>
                <a:effectLst/>
                <a:latin typeface="Times New Roman" panose="02020603050405020304" pitchFamily="18" charset="0"/>
                <a:ea typeface="+mn-ea"/>
                <a:cs typeface="Times New Roman" panose="02020603050405020304" pitchFamily="18" charset="0"/>
              </a:rPr>
              <a:t>Casale</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et al., 2021). Furthermore, the described patient's mental health concerns, more precisely depression, worsen the need to enable holistic health care approaches to both domains, physiological and psychosocial (</a:t>
            </a:r>
            <a:r>
              <a:rPr lang="en-US" sz="1200" kern="1200" dirty="0" err="1" smtClean="0">
                <a:solidFill>
                  <a:schemeClr val="tx1"/>
                </a:solidFill>
                <a:effectLst/>
                <a:latin typeface="Times New Roman" panose="02020603050405020304" pitchFamily="18" charset="0"/>
                <a:ea typeface="+mn-ea"/>
                <a:cs typeface="Times New Roman" panose="02020603050405020304" pitchFamily="18" charset="0"/>
              </a:rPr>
              <a:t>Casale</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et al., 2021). This emphasizes the importance of comprehensive care, timely referrals to other healthcare specialists, and mental health services within holistic frameworks (</a:t>
            </a:r>
            <a:r>
              <a:rPr lang="en-US" sz="1200" kern="1200" dirty="0" err="1" smtClean="0">
                <a:solidFill>
                  <a:schemeClr val="tx1"/>
                </a:solidFill>
                <a:effectLst/>
                <a:latin typeface="Times New Roman" panose="02020603050405020304" pitchFamily="18" charset="0"/>
                <a:ea typeface="+mn-ea"/>
                <a:cs typeface="Times New Roman" panose="02020603050405020304" pitchFamily="18" charset="0"/>
              </a:rPr>
              <a:t>Casale</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et al., 2021). In my situation, cultural sensitivity and frameworks that enable fostering inclusivity in healthcare delivery systems have been prerequisites to personal cultural change and outcomes.</a:t>
            </a:r>
            <a:endParaRPr lang="en-US" dirty="0">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A85EAB8-0AFB-9942-A30C-047B09295335}" type="slidenum">
              <a:rPr lang="en-US" smtClean="0"/>
              <a:t>12</a:t>
            </a:fld>
            <a:endParaRPr lang="en-US" dirty="0"/>
          </a:p>
        </p:txBody>
      </p:sp>
    </p:spTree>
    <p:extLst>
      <p:ext uri="{BB962C8B-B14F-4D97-AF65-F5344CB8AC3E}">
        <p14:creationId xmlns:p14="http://schemas.microsoft.com/office/powerpoint/2010/main" val="2268473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imes New Roman" panose="02020603050405020304" pitchFamily="18" charset="0"/>
                <a:ea typeface="+mn-ea"/>
                <a:cs typeface="Times New Roman" panose="02020603050405020304" pitchFamily="18" charset="0"/>
              </a:rPr>
              <a:t>Conclusion</a:t>
            </a: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Using cultural competence while caring for patients was highlighted in the discussions as being crucial to the delivery of patient-centered care. For effective caring interactions that involve building positive rapport, communication, and trust, understanding a patient’s culture, values, and preferences is critical. In terms of cultural compassion, nurses can enhance patient engagement by involving family members as active participants in the decision-making process and utilizing interpreters, which improves care gaps and outcomes. Furthermore, providing care that incorporates all aspects of health (i.e., physical and mental health) together with referrals to appropriate specialists allows sensitive addressing of patients’ cultural and medical needs. This methodology not only creates positive environments for patients while seeking healthcare services but stresses the need to strengthen cultural approaches in nursing education, in order to mitigate healthcare inequities and effectively serve multi-ethnic communities.</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A85EAB8-0AFB-9942-A30C-047B09295335}" type="slidenum">
              <a:rPr lang="en-US" smtClean="0"/>
              <a:t>13</a:t>
            </a:fld>
            <a:endParaRPr lang="en-US" dirty="0"/>
          </a:p>
        </p:txBody>
      </p:sp>
    </p:spTree>
    <p:extLst>
      <p:ext uri="{BB962C8B-B14F-4D97-AF65-F5344CB8AC3E}">
        <p14:creationId xmlns:p14="http://schemas.microsoft.com/office/powerpoint/2010/main" val="770919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imes New Roman" panose="02020603050405020304" pitchFamily="18" charset="0"/>
                <a:ea typeface="+mn-ea"/>
                <a:cs typeface="Times New Roman" panose="02020603050405020304" pitchFamily="18" charset="0"/>
              </a:rPr>
              <a:t>Introduction to Cultural Competence in Nursing</a:t>
            </a: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Cultural competence in professional nursing practice means delivering care that is responsive to the patient’s social, cultural, and linguistic needs. It requires an appreciation of patients’ differing values, beliefs, customs, and behaviors and the integration of such appreciation into every facet of care (</a:t>
            </a:r>
            <a:r>
              <a:rPr lang="en-US" sz="1200" kern="1200" dirty="0" err="1" smtClean="0">
                <a:solidFill>
                  <a:schemeClr val="tx1"/>
                </a:solidFill>
                <a:effectLst/>
                <a:latin typeface="Times New Roman" panose="02020603050405020304" pitchFamily="18" charset="0"/>
                <a:ea typeface="+mn-ea"/>
                <a:cs typeface="Times New Roman" panose="02020603050405020304" pitchFamily="18" charset="0"/>
              </a:rPr>
              <a:t>Solanas</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et al., 2021). For nurses, being culturally competent is not only about identifying differences. It involves paying attention to the patient, empathy, receptiveness, and changing the method of care to suit the culture of the patients. One also has to acknowledge their cultural stereotypes and constantly make efforts to provide equitable, respectful, and effective care (</a:t>
            </a:r>
            <a:r>
              <a:rPr lang="en-US" sz="1200" kern="1200" dirty="0" err="1" smtClean="0">
                <a:solidFill>
                  <a:schemeClr val="tx1"/>
                </a:solidFill>
                <a:effectLst/>
                <a:latin typeface="Times New Roman" panose="02020603050405020304" pitchFamily="18" charset="0"/>
                <a:ea typeface="+mn-ea"/>
                <a:cs typeface="Times New Roman" panose="02020603050405020304" pitchFamily="18" charset="0"/>
              </a:rPr>
              <a:t>Solanas</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et al., 2021). In practice, cultural competence aids the nurse in fostering trust with the patients, communicating effectively, reducing health disparities, and improving the patient’s overall well-being (</a:t>
            </a:r>
            <a:r>
              <a:rPr lang="en-US" sz="1200" kern="1200" dirty="0" err="1" smtClean="0">
                <a:solidFill>
                  <a:schemeClr val="tx1"/>
                </a:solidFill>
                <a:effectLst/>
                <a:latin typeface="Times New Roman" panose="02020603050405020304" pitchFamily="18" charset="0"/>
                <a:ea typeface="+mn-ea"/>
                <a:cs typeface="Times New Roman" panose="02020603050405020304" pitchFamily="18" charset="0"/>
              </a:rPr>
              <a:t>Solanas</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et al., 2021). In the context of cultural diversity in health care systems today, it forms the basis of ethically and qualitatively skilled nursing care.</a:t>
            </a:r>
            <a:endParaRPr lang="en-US" dirty="0" smtClean="0">
              <a:effectLst/>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A85EAB8-0AFB-9942-A30C-047B09295335}" type="slidenum">
              <a:rPr lang="en-US" smtClean="0"/>
              <a:t>2</a:t>
            </a:fld>
            <a:endParaRPr lang="en-US" dirty="0"/>
          </a:p>
        </p:txBody>
      </p:sp>
    </p:spTree>
    <p:extLst>
      <p:ext uri="{BB962C8B-B14F-4D97-AF65-F5344CB8AC3E}">
        <p14:creationId xmlns:p14="http://schemas.microsoft.com/office/powerpoint/2010/main" val="3923770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imes New Roman" panose="02020603050405020304" pitchFamily="18" charset="0"/>
                <a:ea typeface="+mn-ea"/>
                <a:cs typeface="Times New Roman" panose="02020603050405020304" pitchFamily="18" charset="0"/>
              </a:rPr>
              <a:t>Benefits of Culturally Competent Care</a:t>
            </a: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Culturally competent care improves patient experience and health outcomes by meeting individual needs more competently. For example, an investigation conducted by NYU Rory Meyers College of Nursing and Columbia University School of Nursing revealed that hypertensive Hispanics with adequate health literacy, through culturally competent care, had better adherence to blood pressure medications (Perez et al., 2022). However, the vast majority of this population was health illiterate, which resulted in suboptimal medication adherence. This illustrates that compliance with treatment can be greatly enhanced by appreciating cultural values and means of communication.</a:t>
            </a:r>
            <a:endParaRPr lang="en-US" dirty="0" smtClean="0">
              <a:effectLst/>
              <a:latin typeface="Times New Roman" panose="02020603050405020304" pitchFamily="18" charset="0"/>
              <a:cs typeface="Times New Roman" panose="02020603050405020304" pitchFamily="18" charset="0"/>
            </a:endParaRP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Another example is the Cleveland Clinic’s implementation of a multilingual patient navigation program. This initiative sought to lessen cancer disparities through educational outreach activities, preventative screenings, and increased resource access, including healthcare facilitated in underserved populations (Cleveland Clinic, </a:t>
            </a:r>
            <a:r>
              <a:rPr lang="en-US" sz="1200" kern="1200" dirty="0" err="1" smtClean="0">
                <a:solidFill>
                  <a:schemeClr val="tx1"/>
                </a:solidFill>
                <a:effectLst/>
                <a:latin typeface="Times New Roman" panose="02020603050405020304" pitchFamily="18" charset="0"/>
                <a:ea typeface="+mn-ea"/>
                <a:cs typeface="Times New Roman" panose="02020603050405020304" pitchFamily="18" charset="0"/>
              </a:rPr>
              <a:t>n.d.</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Such undertakings showcase how the bridging of the language gap, as well as addressing cultural needs, increases trust and mitigates these gaps through access to preventive services (Cleveland Clinic, </a:t>
            </a:r>
            <a:r>
              <a:rPr lang="en-US" sz="1200" kern="1200" dirty="0" err="1" smtClean="0">
                <a:solidFill>
                  <a:schemeClr val="tx1"/>
                </a:solidFill>
                <a:effectLst/>
                <a:latin typeface="Times New Roman" panose="02020603050405020304" pitchFamily="18" charset="0"/>
                <a:ea typeface="+mn-ea"/>
                <a:cs typeface="Times New Roman" panose="02020603050405020304" pitchFamily="18" charset="0"/>
              </a:rPr>
              <a:t>n.d.</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Overall, undertaking culturally informed actions improves the dialogue between patients and the provider and fosters trust, increases patient satisfaction, and consequently enhances health outcomes, comprehended, and engaged in the process.</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A85EAB8-0AFB-9942-A30C-047B09295335}" type="slidenum">
              <a:rPr lang="en-US" smtClean="0"/>
              <a:t>3</a:t>
            </a:fld>
            <a:endParaRPr lang="en-US" dirty="0"/>
          </a:p>
        </p:txBody>
      </p:sp>
    </p:spTree>
    <p:extLst>
      <p:ext uri="{BB962C8B-B14F-4D97-AF65-F5344CB8AC3E}">
        <p14:creationId xmlns:p14="http://schemas.microsoft.com/office/powerpoint/2010/main" val="2962688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imes New Roman" panose="02020603050405020304" pitchFamily="18" charset="0"/>
                <a:ea typeface="+mn-ea"/>
                <a:cs typeface="Times New Roman" panose="02020603050405020304" pitchFamily="18" charset="0"/>
              </a:rPr>
              <a:t>Practical Approaches to Cultural Competence</a:t>
            </a: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A nurse's demonstration of cultural competence begins with practicing self-reflection on their biases, also known as cultural humility, a form of learning that is never complete and requires personal introspection. Cultural competence indicates the achievement of mastery in knowledge, whereas cultural humility reinforces the fact that knowledge of cultures is a continually evolving phenomenon (</a:t>
            </a:r>
            <a:r>
              <a:rPr lang="en-US" sz="1200" kern="1200" dirty="0" err="1" smtClean="0">
                <a:solidFill>
                  <a:schemeClr val="tx1"/>
                </a:solidFill>
                <a:effectLst/>
                <a:latin typeface="Times New Roman" panose="02020603050405020304" pitchFamily="18" charset="0"/>
                <a:ea typeface="+mn-ea"/>
                <a:cs typeface="Times New Roman" panose="02020603050405020304" pitchFamily="18" charset="0"/>
              </a:rPr>
              <a:t>Solanas</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et al., 2021). A nurse who practices cultural humility will listen to patients and understand their requirements with the intent of learning from them (</a:t>
            </a:r>
            <a:r>
              <a:rPr lang="en-US" sz="1200" kern="1200" dirty="0" err="1" smtClean="0">
                <a:solidFill>
                  <a:schemeClr val="tx1"/>
                </a:solidFill>
                <a:effectLst/>
                <a:latin typeface="Times New Roman" panose="02020603050405020304" pitchFamily="18" charset="0"/>
                <a:ea typeface="+mn-ea"/>
                <a:cs typeface="Times New Roman" panose="02020603050405020304" pitchFamily="18" charset="0"/>
              </a:rPr>
              <a:t>Solanas</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et al., 2021). This creates an environment of respect and trust, which enables nurses to modify their care following each patient’s cultural preferences, thereby improving the patients’ experiences and overall outcomes. </a:t>
            </a:r>
            <a:endParaRPr lang="en-US" dirty="0" smtClean="0">
              <a:effectLst/>
              <a:latin typeface="Times New Roman" panose="02020603050405020304" pitchFamily="18" charset="0"/>
              <a:cs typeface="Times New Roman" panose="02020603050405020304" pitchFamily="18" charset="0"/>
            </a:endParaRP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To achieve competence in culture, nurses need to participate in further education and acquire materials that address specific practices and norms of particular cultures to enhance their understanding. The employment of medical interpreters eliminates possible discrepancies in communication and understanding when there are language barriers (</a:t>
            </a:r>
            <a:r>
              <a:rPr lang="en-US" sz="1200" kern="1200" dirty="0" err="1" smtClean="0">
                <a:solidFill>
                  <a:schemeClr val="tx1"/>
                </a:solidFill>
                <a:effectLst/>
                <a:latin typeface="Times New Roman" panose="02020603050405020304" pitchFamily="18" charset="0"/>
                <a:ea typeface="+mn-ea"/>
                <a:cs typeface="Times New Roman" panose="02020603050405020304" pitchFamily="18" charset="0"/>
              </a:rPr>
              <a:t>Solanas</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et al., 2021). Culturally appropriate educational resources can be tailored to patients’ cultures to ensure optimal understanding and participation. Healthcare institutions can establish initiatives that promote equity and inclusivity, thereby ensuring that patients from diverse backgrounds, cultures, and races benefit from quality healthcare (</a:t>
            </a:r>
            <a:r>
              <a:rPr lang="en-US" sz="1200" kern="1200" dirty="0" err="1" smtClean="0">
                <a:solidFill>
                  <a:schemeClr val="tx1"/>
                </a:solidFill>
                <a:effectLst/>
                <a:latin typeface="Times New Roman" panose="02020603050405020304" pitchFamily="18" charset="0"/>
                <a:ea typeface="+mn-ea"/>
                <a:cs typeface="Times New Roman" panose="02020603050405020304" pitchFamily="18" charset="0"/>
              </a:rPr>
              <a:t>Solanas</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et al., 2021). With these approaches, nurses can enhance participation, confidence, and health results among patients, especially the minority and underserved populations.</a:t>
            </a:r>
            <a:endParaRPr lang="en-US" dirty="0" smtClean="0">
              <a:effectLst/>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A85EAB8-0AFB-9942-A30C-047B09295335}" type="slidenum">
              <a:rPr lang="en-US" smtClean="0"/>
              <a:t>4</a:t>
            </a:fld>
            <a:endParaRPr lang="en-US" dirty="0"/>
          </a:p>
        </p:txBody>
      </p:sp>
    </p:spTree>
    <p:extLst>
      <p:ext uri="{BB962C8B-B14F-4D97-AF65-F5344CB8AC3E}">
        <p14:creationId xmlns:p14="http://schemas.microsoft.com/office/powerpoint/2010/main" val="21725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imes New Roman" panose="02020603050405020304" pitchFamily="18" charset="0"/>
                <a:ea typeface="+mn-ea"/>
                <a:cs typeface="Times New Roman" panose="02020603050405020304" pitchFamily="18" charset="0"/>
              </a:rPr>
              <a:t>Importance of Patient’s Culture in Physical Assessment</a:t>
            </a: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A patient's cultural history, norms, and beliefs must be taken into account when conducting an effective physical assessment. Patients of different cultures may have distinct conceptions of healthcare, how they perceive an illness, how they seek care, or even how they interact with health professionals (Easterling et al., 2021). For instance, some cultures might consider an illness to be spiritual or a familial concern rather than a medical condition, which greatly influences one’s decision to initiate treatment or seek medical attention altogether (Easterling et al., 2021). These cultural dynamics assist nurses in trust-building, rapport creation, and enhancing the environment so that patients become receptive to the assessment process (Easterling et al., 2021). Moreover, cultural beliefs about eye contact and social distance assist in averting misunderstanding and foster patient respect during the interaction.</a:t>
            </a:r>
            <a:endParaRPr lang="en-US" dirty="0" smtClean="0">
              <a:effectLst/>
              <a:latin typeface="Times New Roman" panose="02020603050405020304" pitchFamily="18" charset="0"/>
              <a:cs typeface="Times New Roman" panose="02020603050405020304" pitchFamily="18" charset="0"/>
            </a:endParaRP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Assessing health requires consideration of patients' language capabilities, non-verbal cues, and personal beliefs associated with medicine for precision in understanding a patient's communication needs and for formulating a diagnosis. An English-speaking case might present with symptomatology that can be missed or misinterpreted if the patient is not able to express them using English. Moreover, some culture-bound patients may opt for alternative medicine or prefer the use of prayer, which may add to how they wish to be treated. This helps nurses adapt their communication and assessment approaches, especially with the use of interpreters, to be respectful and in alignment with considered best practices (</a:t>
            </a:r>
            <a:r>
              <a:rPr lang="en-US" sz="1200" kern="1200" dirty="0" err="1" smtClean="0">
                <a:solidFill>
                  <a:schemeClr val="tx1"/>
                </a:solidFill>
                <a:effectLst/>
                <a:latin typeface="Times New Roman" panose="02020603050405020304" pitchFamily="18" charset="0"/>
                <a:ea typeface="+mn-ea"/>
                <a:cs typeface="Times New Roman" panose="02020603050405020304" pitchFamily="18" charset="0"/>
              </a:rPr>
              <a:t>Kamau</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et al., 2022). With such understanding of culture, patients are more willing to cooperate and receive appropriate diagnosis and treatment, which positively impacts their health.</a:t>
            </a:r>
            <a:endParaRPr lang="en-US" dirty="0">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A85EAB8-0AFB-9942-A30C-047B09295335}" type="slidenum">
              <a:rPr lang="en-US" smtClean="0"/>
              <a:t>5</a:t>
            </a:fld>
            <a:endParaRPr lang="en-US" dirty="0"/>
          </a:p>
        </p:txBody>
      </p:sp>
    </p:spTree>
    <p:extLst>
      <p:ext uri="{BB962C8B-B14F-4D97-AF65-F5344CB8AC3E}">
        <p14:creationId xmlns:p14="http://schemas.microsoft.com/office/powerpoint/2010/main" val="947850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imes New Roman" panose="02020603050405020304" pitchFamily="18" charset="0"/>
                <a:ea typeface="+mn-ea"/>
                <a:cs typeface="Times New Roman" panose="02020603050405020304" pitchFamily="18" charset="0"/>
              </a:rPr>
              <a:t>Patient Case Study – Cultural Background and Health Context</a:t>
            </a: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Integrating a patient's cultural context is paramount to effective care delivery. Take, for example, a 45-year-old Somali woman suffering from chronic migraines and depression. She has recently moved to the United States and speaks minimal English. She prefers employing traditional Somali methods of healing, such as cupping and herbal teas, in conjunction with her medications (</a:t>
            </a:r>
            <a:r>
              <a:rPr lang="en-US" sz="1200" kern="1200" dirty="0" err="1" smtClean="0">
                <a:solidFill>
                  <a:schemeClr val="tx1"/>
                </a:solidFill>
                <a:effectLst/>
                <a:latin typeface="Times New Roman" panose="02020603050405020304" pitchFamily="18" charset="0"/>
                <a:ea typeface="+mn-ea"/>
                <a:cs typeface="Times New Roman" panose="02020603050405020304" pitchFamily="18" charset="0"/>
              </a:rPr>
              <a:t>Ferdjallah</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&amp; Hassan, 2021). Her health assessment was focused on determining the degree of her headache suffering and psychosocial status. Her cultural background impacts how she views healthcare; she is socially oriented and prefers to be treated by women.</a:t>
            </a:r>
            <a:endParaRPr lang="en-US" dirty="0" smtClean="0">
              <a:effectLst/>
              <a:latin typeface="Times New Roman" panose="02020603050405020304" pitchFamily="18" charset="0"/>
              <a:cs typeface="Times New Roman" panose="02020603050405020304" pitchFamily="18" charset="0"/>
            </a:endParaRP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The patient's lack of familiarity with Western medicine and reliance on traditional methods greatly affect her acceptance of the prescribed treatment plan. The nurse demonstrated appreciation of culturally responsive approaches by employing a medical interpreter, ensuring that educational materials were provided in the patient’s native Somali language, and addressing the patient directly rather than through her sister (Easterling et al., 2021). The nurse also invited the patient’s sister, who serves as her main caregiver and confidante, to invite broader family participation in health decisions. With these changes, the nurse positively impacted the patient's understanding, trust, and subsequent adherence. Ultimately, the patient's health outcomes were improved.</a:t>
            </a:r>
            <a:endParaRPr lang="en-US" dirty="0" smtClean="0">
              <a:effectLst/>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A85EAB8-0AFB-9942-A30C-047B09295335}" type="slidenum">
              <a:rPr lang="en-US" smtClean="0"/>
              <a:t>6</a:t>
            </a:fld>
            <a:endParaRPr lang="en-US" dirty="0"/>
          </a:p>
        </p:txBody>
      </p:sp>
    </p:spTree>
    <p:extLst>
      <p:ext uri="{BB962C8B-B14F-4D97-AF65-F5344CB8AC3E}">
        <p14:creationId xmlns:p14="http://schemas.microsoft.com/office/powerpoint/2010/main" val="3835214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imes New Roman" panose="02020603050405020304" pitchFamily="18" charset="0"/>
                <a:ea typeface="+mn-ea"/>
                <a:cs typeface="Times New Roman" panose="02020603050405020304" pitchFamily="18" charset="0"/>
              </a:rPr>
              <a:t>Identifying the Abnormal Findings</a:t>
            </a: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Throughout the physical examination of the Somali woman aged 45 years, her chronic migraines, along with the potential depression, were the foremost concerns. The patient herself noted having intense headaches that persisted for multiple hours, often coming with nausea and an aversion to light. She also described her emotional state as sad with low energy, which seemed to accompany the intensification of her migraines. In the physical examination, the vital signs were taken, and the nurse noted her blood pressure was mildly elevated, which in this case could be a possible indicator of stress or anxiety as a component of her headache symptoms. No acute neurological deficits were found on the thorough neurological examination, but the patient demonstrated signs of distress, like irritability and diminished eye contact. These observations, along with the patient’s self-diagnosis of chronic migraines and depression, showed there was a need to address her difficult pattern of headaches along with potential mental health issues.</a:t>
            </a:r>
            <a:endParaRPr lang="en-US" dirty="0" smtClean="0">
              <a:effectLst/>
              <a:latin typeface="Times New Roman" panose="02020603050405020304" pitchFamily="18" charset="0"/>
              <a:cs typeface="Times New Roman" panose="02020603050405020304" pitchFamily="18" charset="0"/>
            </a:endParaRP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The patient's abnormal symptoms corresponded to her elevated blood pressure, which is possibly making her migraines worse. Moreover, the melancholic symptoms like aplastic syndrome and unyielding fatigue are suggestive of some depressive disorder that might be worsening her physical ailments. Considering the culture, the patient seemed to depend on alternative medicine. In this case, the findings were passed as abnormal because the patient’s form of treatment, combining traditional healing with prescribed medication, did not adequately address the psychological components of her illness. Therefore, the results highlighted the lack of balance in her care as both traditional treatment and a candid evaluation of her mental health and pain relief techniques were necessary.</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A85EAB8-0AFB-9942-A30C-047B09295335}" type="slidenum">
              <a:rPr lang="en-US" smtClean="0"/>
              <a:t>7</a:t>
            </a:fld>
            <a:endParaRPr lang="en-US" dirty="0"/>
          </a:p>
        </p:txBody>
      </p:sp>
    </p:spTree>
    <p:extLst>
      <p:ext uri="{BB962C8B-B14F-4D97-AF65-F5344CB8AC3E}">
        <p14:creationId xmlns:p14="http://schemas.microsoft.com/office/powerpoint/2010/main" val="664246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imes New Roman" panose="02020603050405020304" pitchFamily="18" charset="0"/>
                <a:ea typeface="+mn-ea"/>
                <a:cs typeface="Times New Roman" panose="02020603050405020304" pitchFamily="18" charset="0"/>
              </a:rPr>
              <a:t>Characterizing the Finding Based on Patient’s Age and Lifespan</a:t>
            </a: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Baes on the patient's age of 45 years, this appears to be a possible case of a Middle Adulthood health issue. This is a crucial phase in the life cycle, having a multitude of psychosocial shifts and changes. During this phase, the person also suffers from some chronic physical problems along with the strong likelihood of developing mental health problems like depression, which ultimately affects health. Chronic migraines, along with elevated blood pressure as a middle-aged concern, are worrisome. Migraines and other chronic disorders could be worsened by anxiety, hormonal fluctuation, or unresolved psychosocial concerns, which are common during this period of life (</a:t>
            </a:r>
            <a:r>
              <a:rPr lang="en-US" sz="1200" kern="1200" dirty="0" err="1" smtClean="0">
                <a:solidFill>
                  <a:schemeClr val="tx1"/>
                </a:solidFill>
                <a:effectLst/>
                <a:latin typeface="Times New Roman" panose="02020603050405020304" pitchFamily="18" charset="0"/>
                <a:ea typeface="+mn-ea"/>
                <a:cs typeface="Times New Roman" panose="02020603050405020304" pitchFamily="18" charset="0"/>
              </a:rPr>
              <a:t>Casale</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et al., 2021). Furthermore, the increased blood pressure observed at this age is dangerous since it can predispose to long-standing heart and vessel diseases (hypertension) unless treated, and is likely the result of stress and inadequate rest or some active depression/anxiety disorder, which are all too frequent in middle age.</a:t>
            </a: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Depression that corresponds with stressful life changes like growing older, moving on to new careers, or family-related issues often shows up physically, too. Symptoms can include exhaustion, headaches, and irritability. In this situation, the patient has reported symptoms of low energy, excessive irritability, and general sadness, which fit within the context of emotional distress experienced during this phase that can occur in this stage of life (</a:t>
            </a:r>
            <a:r>
              <a:rPr lang="en-US" sz="1200" kern="1200" dirty="0" err="1" smtClean="0">
                <a:solidFill>
                  <a:schemeClr val="tx1"/>
                </a:solidFill>
                <a:effectLst/>
                <a:latin typeface="Times New Roman" panose="02020603050405020304" pitchFamily="18" charset="0"/>
                <a:ea typeface="+mn-ea"/>
                <a:cs typeface="Times New Roman" panose="02020603050405020304" pitchFamily="18" charset="0"/>
              </a:rPr>
              <a:t>Casale</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et al., 2021). All these symptoms are abnormal because at 45 years old, the patient should not simply disregard these symptoms as part of aging. Particularly when her daily functioning and physical health are compromised. In the light of these insights, she seems to have a mix of concerns spanning across both physiological and psychological spectrums, which isn't unusual in middle adulthood (</a:t>
            </a:r>
            <a:r>
              <a:rPr lang="en-US" sz="1200" kern="1200" dirty="0" err="1" smtClean="0">
                <a:solidFill>
                  <a:schemeClr val="tx1"/>
                </a:solidFill>
                <a:effectLst/>
                <a:latin typeface="Times New Roman" panose="02020603050405020304" pitchFamily="18" charset="0"/>
                <a:ea typeface="+mn-ea"/>
                <a:cs typeface="Times New Roman" panose="02020603050405020304" pitchFamily="18" charset="0"/>
              </a:rPr>
              <a:t>Casale</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et al., 2021). In this regard, addressing the patient’s physical issues of migraines and elevated blood pressure alongside her emotional concerns of depression stands pivotal.</a:t>
            </a:r>
            <a:endParaRPr lang="en-US" dirty="0">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A85EAB8-0AFB-9942-A30C-047B09295335}" type="slidenum">
              <a:rPr lang="en-US" smtClean="0"/>
              <a:t>8</a:t>
            </a:fld>
            <a:endParaRPr lang="en-US" dirty="0"/>
          </a:p>
        </p:txBody>
      </p:sp>
    </p:spTree>
    <p:extLst>
      <p:ext uri="{BB962C8B-B14F-4D97-AF65-F5344CB8AC3E}">
        <p14:creationId xmlns:p14="http://schemas.microsoft.com/office/powerpoint/2010/main" val="2063193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imes New Roman" panose="02020603050405020304" pitchFamily="18" charset="0"/>
                <a:ea typeface="+mn-ea"/>
                <a:cs typeface="Times New Roman" panose="02020603050405020304" pitchFamily="18" charset="0"/>
              </a:rPr>
              <a:t>Cultural Considerations in Presenting the Abnormal Finding</a:t>
            </a: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Understanding a patient's cultural beliefs and norms is equally important as how a nurse communicates abnormal findings to the patient. This forms the basis of ensuring the information communicated is respectful and effective about the patient’s sociocultural background (</a:t>
            </a:r>
            <a:r>
              <a:rPr lang="en-US" sz="1200" kern="1200" dirty="0" err="1" smtClean="0">
                <a:solidFill>
                  <a:schemeClr val="tx1"/>
                </a:solidFill>
                <a:effectLst/>
                <a:latin typeface="Times New Roman" panose="02020603050405020304" pitchFamily="18" charset="0"/>
                <a:ea typeface="+mn-ea"/>
                <a:cs typeface="Times New Roman" panose="02020603050405020304" pitchFamily="18" charset="0"/>
              </a:rPr>
              <a:t>Casale</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et al., 2021). In this example, the patient is a 45-year-old Somali woman. It is important to know how her culture views healthcare so that trust can be won and compliance guaranteed with the prescribed treatment. As is the case in many other cultures, Somali culture employs family-centered decision-making, where input from family members is, in particular, solicited from the elder or most trusted family member. It is also likely that the patient prefers female healthcare providers. This can be significant concerning comfort, which is necessary for frank discussions on sensitive health problems. The nurse achieves cultural sensitivity by allowing her patients' family members to participate in the discussion. This is also as in the case of her elevated blood pressure and depressive symptoms makes the patient’s relatives understand the importance of what is going on with the patient’s health.</a:t>
            </a:r>
            <a:endParaRPr lang="en-US" dirty="0" smtClean="0">
              <a:effectLst/>
              <a:latin typeface="Times New Roman" panose="02020603050405020304" pitchFamily="18" charset="0"/>
              <a:cs typeface="Times New Roman" panose="02020603050405020304" pitchFamily="18" charset="0"/>
            </a:endParaRP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Moreover, like many other cultures, Somali culture has its approach to medicine, which is as important as Western medicine. The patient’s self-treatment indicates that she may be more willing to talk about her health issues more broadly and inclusively. While telling the patient about advanced nursing diagnoses, the nurse can construct a statement underlining the need for both aspects of medicine to be incorporated into treatment. An example can be given where her chronic migraine headaches and high blood pressure can be helped better if prescription medicine is blended with modifying certain habits supported by her herbal medicine preference.</a:t>
            </a:r>
            <a:endParaRPr lang="en-US" dirty="0" smtClean="0">
              <a:effectLst/>
              <a:latin typeface="Times New Roman" panose="02020603050405020304" pitchFamily="18" charset="0"/>
              <a:cs typeface="Times New Roman" panose="02020603050405020304" pitchFamily="18" charset="0"/>
            </a:endParaRP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Implementing an interpreter and offering teaching materials in the patient's language allows the patient to understand the abnormal findings adequately. These techniques demonstrate that the patient's culture frames the care he or she is receiving (He et al., 2024). The operating culture of the nursing profession embraces these suggestions and avoids making the patient feel uncomfortable, disaffected, or misconceived. Such feelings may inhibit compliance and active participation in the patient’s care plan (He et al., 2024). Culturally competent care increases patient participation and appreciation for their healthcare framework and hence, trust in the nurse’s teachings. This leads to better health results.</a:t>
            </a:r>
          </a:p>
          <a:p>
            <a:endParaRPr lang="en-US" dirty="0">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A85EAB8-0AFB-9942-A30C-047B09295335}" type="slidenum">
              <a:rPr lang="en-US" smtClean="0"/>
              <a:t>9</a:t>
            </a:fld>
            <a:endParaRPr lang="en-US" dirty="0"/>
          </a:p>
        </p:txBody>
      </p:sp>
    </p:spTree>
    <p:extLst>
      <p:ext uri="{BB962C8B-B14F-4D97-AF65-F5344CB8AC3E}">
        <p14:creationId xmlns:p14="http://schemas.microsoft.com/office/powerpoint/2010/main" val="36721655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cstate="email">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rgbClr val="00657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867229" y="2873829"/>
            <a:ext cx="10515600" cy="623888"/>
          </a:xfrm>
          <a:prstGeom prst="rect">
            <a:avLst/>
          </a:prstGeom>
        </p:spPr>
        <p:txBody>
          <a:bodyPr/>
          <a:lstStyle>
            <a:lvl1pPr>
              <a:defRPr sz="5400" baseline="0"/>
            </a:lvl1pPr>
          </a:lstStyle>
          <a:p>
            <a:r>
              <a:rPr lang="en-US" dirty="0"/>
              <a:t>Click to add Presentation Title</a:t>
            </a:r>
          </a:p>
        </p:txBody>
      </p:sp>
      <p:sp>
        <p:nvSpPr>
          <p:cNvPr id="6" name="Subtitle 2"/>
          <p:cNvSpPr>
            <a:spLocks noGrp="1"/>
          </p:cNvSpPr>
          <p:nvPr>
            <p:ph type="subTitle" idx="1" hasCustomPrompt="1"/>
          </p:nvPr>
        </p:nvSpPr>
        <p:spPr>
          <a:xfrm>
            <a:off x="867229" y="3602038"/>
            <a:ext cx="10515600" cy="520019"/>
          </a:xfrm>
          <a:prstGeom prst="rect">
            <a:avLst/>
          </a:prstGeo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or presenter name</a:t>
            </a:r>
          </a:p>
        </p:txBody>
      </p:sp>
      <p:sp>
        <p:nvSpPr>
          <p:cNvPr id="7" name="Rectangle 6"/>
          <p:cNvSpPr/>
          <p:nvPr userDrawn="1"/>
        </p:nvSpPr>
        <p:spPr>
          <a:xfrm>
            <a:off x="11945257" y="2772229"/>
            <a:ext cx="246743" cy="2256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1819709" y="2772228"/>
            <a:ext cx="45719" cy="1465943"/>
          </a:xfrm>
          <a:prstGeom prst="rect">
            <a:avLst/>
          </a:prstGeom>
          <a:solidFill>
            <a:srgbClr val="D3A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rotWithShape="1">
          <a:blip r:embed="rId3" cstate="email">
            <a:extLst>
              <a:ext uri="{28A0092B-C50C-407E-A947-70E740481C1C}">
                <a14:useLocalDpi xmlns:a14="http://schemas.microsoft.com/office/drawing/2010/main"/>
              </a:ext>
            </a:extLst>
          </a:blip>
          <a:srcRect b="50000"/>
          <a:stretch/>
        </p:blipFill>
        <p:spPr>
          <a:xfrm>
            <a:off x="8415510" y="231909"/>
            <a:ext cx="3529747" cy="317093"/>
          </a:xfrm>
          <a:prstGeom prst="rect">
            <a:avLst/>
          </a:prstGeom>
        </p:spPr>
      </p:pic>
    </p:spTree>
    <p:extLst>
      <p:ext uri="{BB962C8B-B14F-4D97-AF65-F5344CB8AC3E}">
        <p14:creationId xmlns:p14="http://schemas.microsoft.com/office/powerpoint/2010/main" val="1566276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cstate="email">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rgbClr val="00657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867229" y="638629"/>
            <a:ext cx="10515600" cy="623888"/>
          </a:xfrm>
          <a:prstGeom prst="rect">
            <a:avLst/>
          </a:prstGeom>
        </p:spPr>
        <p:txBody>
          <a:bodyPr/>
          <a:lstStyle>
            <a:lvl1pPr algn="ctr">
              <a:defRPr baseline="0"/>
            </a:lvl1pPr>
          </a:lstStyle>
          <a:p>
            <a:r>
              <a:rPr lang="en-US" dirty="0"/>
              <a:t>Click to add Heading</a:t>
            </a:r>
          </a:p>
        </p:txBody>
      </p:sp>
      <p:sp>
        <p:nvSpPr>
          <p:cNvPr id="6" name="Subtitle 2"/>
          <p:cNvSpPr>
            <a:spLocks noGrp="1"/>
          </p:cNvSpPr>
          <p:nvPr>
            <p:ph type="subTitle" idx="1" hasCustomPrompt="1"/>
          </p:nvPr>
        </p:nvSpPr>
        <p:spPr>
          <a:xfrm>
            <a:off x="867229" y="1306174"/>
            <a:ext cx="10515600" cy="33859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Rectangle 3"/>
          <p:cNvSpPr/>
          <p:nvPr userDrawn="1"/>
        </p:nvSpPr>
        <p:spPr>
          <a:xfrm>
            <a:off x="5232400" y="353105"/>
            <a:ext cx="1407886" cy="72572"/>
          </a:xfrm>
          <a:prstGeom prst="rect">
            <a:avLst/>
          </a:prstGeom>
          <a:solidFill>
            <a:srgbClr val="D3A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7"/>
          <p:cNvSpPr>
            <a:spLocks noGrp="1"/>
          </p:cNvSpPr>
          <p:nvPr>
            <p:ph sz="quarter" idx="10" hasCustomPrompt="1"/>
          </p:nvPr>
        </p:nvSpPr>
        <p:spPr>
          <a:xfrm>
            <a:off x="866775" y="1865087"/>
            <a:ext cx="10516054" cy="42163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charset="0"/>
              <a:buNone/>
              <a:tabLst/>
              <a:defRPr sz="2000" baseline="0"/>
            </a:lvl1pPr>
          </a:lstStyle>
          <a:p>
            <a:pPr marL="0" marR="0" lvl="0" indent="0" algn="l" defTabSz="914400" rtl="0" eaLnBrk="1" fontAlgn="auto" latinLnBrk="0" hangingPunct="1">
              <a:lnSpc>
                <a:spcPct val="90000"/>
              </a:lnSpc>
              <a:spcBef>
                <a:spcPts val="1000"/>
              </a:spcBef>
              <a:spcAft>
                <a:spcPts val="0"/>
              </a:spcAft>
              <a:buClrTx/>
              <a:buSzTx/>
              <a:buFont typeface="Arial" charset="0"/>
              <a:buNone/>
              <a:tabLst/>
              <a:defRPr/>
            </a:pPr>
            <a:r>
              <a:rPr lang="en-US" dirty="0"/>
              <a:t>Click to add body content</a:t>
            </a:r>
          </a:p>
        </p:txBody>
      </p:sp>
      <p:pic>
        <p:nvPicPr>
          <p:cNvPr id="9" name="Picture 8">
            <a:extLst>
              <a:ext uri="{FF2B5EF4-FFF2-40B4-BE49-F238E27FC236}">
                <a16:creationId xmlns:a16="http://schemas.microsoft.com/office/drawing/2014/main" id="{59EA33DF-36D8-40E1-AD3C-BE870908C0E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50000"/>
          <a:stretch/>
        </p:blipFill>
        <p:spPr>
          <a:xfrm>
            <a:off x="9980762" y="6419620"/>
            <a:ext cx="2085265" cy="18732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alpha val="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186056" y="0"/>
            <a:ext cx="4005943" cy="6712543"/>
          </a:xfrm>
          <a:prstGeom prst="rect">
            <a:avLst/>
          </a:prstGeom>
        </p:spPr>
      </p:pic>
      <p:sp>
        <p:nvSpPr>
          <p:cNvPr id="2" name="Title 1"/>
          <p:cNvSpPr>
            <a:spLocks noGrp="1"/>
          </p:cNvSpPr>
          <p:nvPr>
            <p:ph type="ctrTitle" hasCustomPrompt="1"/>
          </p:nvPr>
        </p:nvSpPr>
        <p:spPr>
          <a:xfrm>
            <a:off x="464456" y="431688"/>
            <a:ext cx="7242630" cy="575808"/>
          </a:xfrm>
          <a:prstGeom prst="rect">
            <a:avLst/>
          </a:prstGeom>
        </p:spPr>
        <p:txBody>
          <a:bodyPr anchor="b">
            <a:normAutofit/>
          </a:bodyPr>
          <a:lstStyle>
            <a:lvl1pPr algn="l">
              <a:defRPr sz="3600">
                <a:solidFill>
                  <a:srgbClr val="423500"/>
                </a:solidFill>
              </a:defRPr>
            </a:lvl1pPr>
          </a:lstStyle>
          <a:p>
            <a:r>
              <a:rPr lang="en-US" dirty="0"/>
              <a:t>Click to add heading</a:t>
            </a:r>
          </a:p>
        </p:txBody>
      </p:sp>
      <p:sp>
        <p:nvSpPr>
          <p:cNvPr id="3" name="Subtitle 2"/>
          <p:cNvSpPr>
            <a:spLocks noGrp="1"/>
          </p:cNvSpPr>
          <p:nvPr>
            <p:ph type="subTitle" idx="1" hasCustomPrompt="1"/>
          </p:nvPr>
        </p:nvSpPr>
        <p:spPr>
          <a:xfrm>
            <a:off x="464456" y="1509487"/>
            <a:ext cx="7242630" cy="4499428"/>
          </a:xfrm>
          <a:prstGeom prst="rect">
            <a:avLst/>
          </a:prstGeom>
        </p:spPr>
        <p:txBody>
          <a:bodyPr/>
          <a:lstStyle>
            <a:lvl1pPr marL="0" indent="0" algn="l">
              <a:buNone/>
              <a:defRPr sz="2400" baseline="0">
                <a:solidFill>
                  <a:srgbClr val="4235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body content</a:t>
            </a:r>
          </a:p>
        </p:txBody>
      </p:sp>
      <p:sp>
        <p:nvSpPr>
          <p:cNvPr id="7" name="Rectangle 6"/>
          <p:cNvSpPr/>
          <p:nvPr userDrawn="1"/>
        </p:nvSpPr>
        <p:spPr>
          <a:xfrm>
            <a:off x="602342" y="1182914"/>
            <a:ext cx="1407886" cy="72572"/>
          </a:xfrm>
          <a:prstGeom prst="rect">
            <a:avLst/>
          </a:prstGeom>
          <a:solidFill>
            <a:srgbClr val="D3A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8186056" y="0"/>
            <a:ext cx="4005943" cy="6712543"/>
          </a:xfrm>
          <a:prstGeom prst="rect">
            <a:avLst/>
          </a:prstGeom>
          <a:solidFill>
            <a:srgbClr val="0065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6168571"/>
            <a:ext cx="12192000" cy="689429"/>
          </a:xfrm>
          <a:prstGeom prst="rect">
            <a:avLst/>
          </a:prstGeom>
          <a:solidFill>
            <a:srgbClr val="D3A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A2984E3F-93E8-43E8-B466-F464818CEE2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50000"/>
          <a:stretch/>
        </p:blipFill>
        <p:spPr>
          <a:xfrm>
            <a:off x="9980762" y="6419620"/>
            <a:ext cx="2085265" cy="187329"/>
          </a:xfrm>
          <a:prstGeom prst="rect">
            <a:avLst/>
          </a:prstGeom>
        </p:spPr>
      </p:pic>
    </p:spTree>
    <p:extLst>
      <p:ext uri="{BB962C8B-B14F-4D97-AF65-F5344CB8AC3E}">
        <p14:creationId xmlns:p14="http://schemas.microsoft.com/office/powerpoint/2010/main" val="1666338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8" name="Rectangle 7"/>
          <p:cNvSpPr/>
          <p:nvPr userDrawn="1"/>
        </p:nvSpPr>
        <p:spPr>
          <a:xfrm>
            <a:off x="0" y="6168571"/>
            <a:ext cx="12192000" cy="689429"/>
          </a:xfrm>
          <a:prstGeom prst="rect">
            <a:avLst/>
          </a:prstGeom>
          <a:solidFill>
            <a:srgbClr val="D3A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5232400" y="353105"/>
            <a:ext cx="1407886" cy="72572"/>
          </a:xfrm>
          <a:prstGeom prst="rect">
            <a:avLst/>
          </a:prstGeom>
          <a:solidFill>
            <a:srgbClr val="D3A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a:spLocks noGrp="1"/>
          </p:cNvSpPr>
          <p:nvPr>
            <p:ph type="title" hasCustomPrompt="1"/>
          </p:nvPr>
        </p:nvSpPr>
        <p:spPr>
          <a:xfrm>
            <a:off x="867229" y="638629"/>
            <a:ext cx="10515600" cy="623888"/>
          </a:xfrm>
          <a:prstGeom prst="rect">
            <a:avLst/>
          </a:prstGeom>
        </p:spPr>
        <p:txBody>
          <a:bodyPr/>
          <a:lstStyle>
            <a:lvl1pPr algn="ctr">
              <a:defRPr baseline="0">
                <a:solidFill>
                  <a:srgbClr val="423500"/>
                </a:solidFill>
              </a:defRPr>
            </a:lvl1pPr>
          </a:lstStyle>
          <a:p>
            <a:r>
              <a:rPr lang="en-US" dirty="0"/>
              <a:t>Click to add Heading</a:t>
            </a:r>
          </a:p>
        </p:txBody>
      </p:sp>
      <p:sp>
        <p:nvSpPr>
          <p:cNvPr id="13" name="Subtitle 2"/>
          <p:cNvSpPr>
            <a:spLocks noGrp="1"/>
          </p:cNvSpPr>
          <p:nvPr>
            <p:ph type="subTitle" idx="1" hasCustomPrompt="1"/>
          </p:nvPr>
        </p:nvSpPr>
        <p:spPr>
          <a:xfrm>
            <a:off x="867229" y="1306174"/>
            <a:ext cx="10515600" cy="338590"/>
          </a:xfrm>
          <a:prstGeom prst="rect">
            <a:avLst/>
          </a:prstGeom>
        </p:spPr>
        <p:txBody>
          <a:bodyPr/>
          <a:lstStyle>
            <a:lvl1pPr marL="0" indent="0" algn="ctr">
              <a:buNone/>
              <a:defRPr sz="2400">
                <a:solidFill>
                  <a:srgbClr val="4235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4" name="Content Placeholder 7"/>
          <p:cNvSpPr>
            <a:spLocks noGrp="1"/>
          </p:cNvSpPr>
          <p:nvPr>
            <p:ph sz="quarter" idx="10" hasCustomPrompt="1"/>
          </p:nvPr>
        </p:nvSpPr>
        <p:spPr>
          <a:xfrm>
            <a:off x="866775" y="1865087"/>
            <a:ext cx="10516054" cy="42163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charset="0"/>
              <a:buNone/>
              <a:tabLst/>
              <a:defRPr sz="2000" baseline="0">
                <a:solidFill>
                  <a:srgbClr val="423500"/>
                </a:solidFill>
              </a:defRPr>
            </a:lvl1pPr>
          </a:lstStyle>
          <a:p>
            <a:pPr marL="0" marR="0" lvl="0" indent="0" algn="l" defTabSz="914400" rtl="0" eaLnBrk="1" fontAlgn="auto" latinLnBrk="0" hangingPunct="1">
              <a:lnSpc>
                <a:spcPct val="90000"/>
              </a:lnSpc>
              <a:spcBef>
                <a:spcPts val="1000"/>
              </a:spcBef>
              <a:spcAft>
                <a:spcPts val="0"/>
              </a:spcAft>
              <a:buClrTx/>
              <a:buSzTx/>
              <a:buFont typeface="Arial" charset="0"/>
              <a:buNone/>
              <a:tabLst/>
              <a:defRPr/>
            </a:pPr>
            <a:r>
              <a:rPr lang="en-US" dirty="0"/>
              <a:t>Click to add body content</a:t>
            </a:r>
          </a:p>
        </p:txBody>
      </p:sp>
      <p:pic>
        <p:nvPicPr>
          <p:cNvPr id="7" name="Picture 6">
            <a:extLst>
              <a:ext uri="{FF2B5EF4-FFF2-40B4-BE49-F238E27FC236}">
                <a16:creationId xmlns:a16="http://schemas.microsoft.com/office/drawing/2014/main" id="{EF66D719-86CB-46A6-A4AC-8DBCB0EE1A0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50000"/>
          <a:stretch/>
        </p:blipFill>
        <p:spPr>
          <a:xfrm>
            <a:off x="9980762" y="6419620"/>
            <a:ext cx="2085265" cy="187329"/>
          </a:xfrm>
          <a:prstGeom prst="rect">
            <a:avLst/>
          </a:prstGeom>
        </p:spPr>
      </p:pic>
    </p:spTree>
    <p:extLst>
      <p:ext uri="{BB962C8B-B14F-4D97-AF65-F5344CB8AC3E}">
        <p14:creationId xmlns:p14="http://schemas.microsoft.com/office/powerpoint/2010/main" val="1562847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10" name="Rectangle 9"/>
          <p:cNvSpPr/>
          <p:nvPr userDrawn="1"/>
        </p:nvSpPr>
        <p:spPr>
          <a:xfrm>
            <a:off x="0" y="0"/>
            <a:ext cx="12192000" cy="900953"/>
          </a:xfrm>
          <a:prstGeom prst="rect">
            <a:avLst/>
          </a:prstGeom>
          <a:solidFill>
            <a:srgbClr val="006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64456" y="216535"/>
            <a:ext cx="7242630" cy="575808"/>
          </a:xfrm>
          <a:prstGeom prst="rect">
            <a:avLst/>
          </a:prstGeom>
        </p:spPr>
        <p:txBody>
          <a:bodyPr anchor="b">
            <a:normAutofit/>
          </a:bodyPr>
          <a:lstStyle>
            <a:lvl1pPr algn="l">
              <a:defRPr sz="3600">
                <a:solidFill>
                  <a:schemeClr val="bg1"/>
                </a:solidFill>
              </a:defRPr>
            </a:lvl1pPr>
          </a:lstStyle>
          <a:p>
            <a:r>
              <a:rPr lang="en-US" dirty="0"/>
              <a:t>Click to add heading</a:t>
            </a:r>
          </a:p>
        </p:txBody>
      </p:sp>
      <p:sp>
        <p:nvSpPr>
          <p:cNvPr id="3" name="Subtitle 2"/>
          <p:cNvSpPr>
            <a:spLocks noGrp="1"/>
          </p:cNvSpPr>
          <p:nvPr>
            <p:ph type="subTitle" idx="1" hasCustomPrompt="1"/>
          </p:nvPr>
        </p:nvSpPr>
        <p:spPr>
          <a:xfrm>
            <a:off x="464455" y="1181061"/>
            <a:ext cx="11153803" cy="4827854"/>
          </a:xfrm>
          <a:prstGeom prst="rect">
            <a:avLst/>
          </a:prstGeom>
        </p:spPr>
        <p:txBody>
          <a:bodyPr/>
          <a:lstStyle>
            <a:lvl1pPr marL="0" indent="0" algn="l">
              <a:buNone/>
              <a:defRPr sz="2400" baseline="0">
                <a:solidFill>
                  <a:srgbClr val="4235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body content</a:t>
            </a:r>
          </a:p>
        </p:txBody>
      </p:sp>
      <p:sp>
        <p:nvSpPr>
          <p:cNvPr id="7" name="Rectangle 6"/>
          <p:cNvSpPr/>
          <p:nvPr userDrawn="1"/>
        </p:nvSpPr>
        <p:spPr>
          <a:xfrm>
            <a:off x="380998" y="280108"/>
            <a:ext cx="83458" cy="448662"/>
          </a:xfrm>
          <a:prstGeom prst="rect">
            <a:avLst/>
          </a:prstGeom>
          <a:solidFill>
            <a:srgbClr val="D3A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close up of a logo&#10;&#10;Description automatically generated">
            <a:extLst>
              <a:ext uri="{FF2B5EF4-FFF2-40B4-BE49-F238E27FC236}">
                <a16:creationId xmlns:a16="http://schemas.microsoft.com/office/drawing/2014/main" id="{E6FB0764-2BA9-4E0D-B1D1-DFA303DFF0E8}"/>
              </a:ext>
            </a:extLst>
          </p:cNvPr>
          <p:cNvPicPr>
            <a:picLocks noChangeAspect="1"/>
          </p:cNvPicPr>
          <p:nvPr userDrawn="1"/>
        </p:nvPicPr>
        <p:blipFill>
          <a:blip r:embed="rId2"/>
          <a:stretch>
            <a:fillRect/>
          </a:stretch>
        </p:blipFill>
        <p:spPr>
          <a:xfrm>
            <a:off x="10744715" y="6139408"/>
            <a:ext cx="1438656" cy="71859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0998" y="216535"/>
            <a:ext cx="11153802" cy="512235"/>
          </a:xfrm>
          <a:prstGeom prst="rect">
            <a:avLst/>
          </a:prstGeom>
        </p:spPr>
        <p:txBody>
          <a:bodyPr anchor="b">
            <a:normAutofit/>
          </a:bodyPr>
          <a:lstStyle>
            <a:lvl1pPr algn="l">
              <a:defRPr sz="2800">
                <a:solidFill>
                  <a:srgbClr val="00657C"/>
                </a:solidFill>
              </a:defRPr>
            </a:lvl1pPr>
          </a:lstStyle>
          <a:p>
            <a:r>
              <a:rPr lang="en-US" dirty="0"/>
              <a:t>Click to add heading or title of chart/graph/image</a:t>
            </a:r>
          </a:p>
        </p:txBody>
      </p:sp>
      <p:sp>
        <p:nvSpPr>
          <p:cNvPr id="3" name="Subtitle 2"/>
          <p:cNvSpPr>
            <a:spLocks noGrp="1"/>
          </p:cNvSpPr>
          <p:nvPr>
            <p:ph type="subTitle" idx="1" hasCustomPrompt="1"/>
          </p:nvPr>
        </p:nvSpPr>
        <p:spPr>
          <a:xfrm>
            <a:off x="8565776" y="2191871"/>
            <a:ext cx="3052482" cy="3778621"/>
          </a:xfrm>
          <a:prstGeom prst="rect">
            <a:avLst/>
          </a:prstGeom>
        </p:spPr>
        <p:txBody>
          <a:bodyPr/>
          <a:lstStyle>
            <a:lvl1pPr marL="0" indent="0" algn="l">
              <a:buNone/>
              <a:defRPr sz="2000" baseline="0">
                <a:solidFill>
                  <a:srgbClr val="4235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a longer description of the chart, graph, or image on the left</a:t>
            </a:r>
          </a:p>
        </p:txBody>
      </p:sp>
      <p:sp>
        <p:nvSpPr>
          <p:cNvPr id="7" name="Rectangle 6"/>
          <p:cNvSpPr/>
          <p:nvPr userDrawn="1"/>
        </p:nvSpPr>
        <p:spPr>
          <a:xfrm>
            <a:off x="297540" y="280108"/>
            <a:ext cx="83458" cy="448662"/>
          </a:xfrm>
          <a:prstGeom prst="rect">
            <a:avLst/>
          </a:prstGeom>
          <a:solidFill>
            <a:srgbClr val="D3A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09221" y="1719965"/>
            <a:ext cx="1165591" cy="91440"/>
          </a:xfrm>
          <a:prstGeom prst="rect">
            <a:avLst/>
          </a:prstGeom>
          <a:solidFill>
            <a:srgbClr val="D3A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p:cNvSpPr>
            <a:spLocks noGrp="1" noChangeAspect="1"/>
          </p:cNvSpPr>
          <p:nvPr>
            <p:ph type="pic" sz="quarter" idx="10"/>
          </p:nvPr>
        </p:nvSpPr>
        <p:spPr>
          <a:xfrm>
            <a:off x="380998" y="1048871"/>
            <a:ext cx="7808261" cy="5351929"/>
          </a:xfrm>
          <a:prstGeom prst="rect">
            <a:avLst/>
          </a:prstGeom>
          <a:ln>
            <a:noFill/>
          </a:ln>
        </p:spPr>
        <p:txBody>
          <a:bodyPr/>
          <a:lstStyle/>
          <a:p>
            <a:r>
              <a:rPr lang="en-US" dirty="0"/>
              <a:t>Click icon to add picture</a:t>
            </a:r>
          </a:p>
        </p:txBody>
      </p:sp>
      <p:pic>
        <p:nvPicPr>
          <p:cNvPr id="12" name="Picture 11" descr="A close up of a logo&#10;&#10;Description automatically generated">
            <a:extLst>
              <a:ext uri="{FF2B5EF4-FFF2-40B4-BE49-F238E27FC236}">
                <a16:creationId xmlns:a16="http://schemas.microsoft.com/office/drawing/2014/main" id="{A7CF4EE7-670E-4403-85FD-93CF772DB758}"/>
              </a:ext>
            </a:extLst>
          </p:cNvPr>
          <p:cNvPicPr>
            <a:picLocks noChangeAspect="1"/>
          </p:cNvPicPr>
          <p:nvPr userDrawn="1"/>
        </p:nvPicPr>
        <p:blipFill>
          <a:blip r:embed="rId2"/>
          <a:stretch>
            <a:fillRect/>
          </a:stretch>
        </p:blipFill>
        <p:spPr>
          <a:xfrm>
            <a:off x="10744715" y="6139408"/>
            <a:ext cx="1438656" cy="71859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02505" y="1237128"/>
            <a:ext cx="5015752" cy="856667"/>
          </a:xfrm>
          <a:prstGeom prst="rect">
            <a:avLst/>
          </a:prstGeom>
        </p:spPr>
        <p:txBody>
          <a:bodyPr anchor="t">
            <a:normAutofit/>
          </a:bodyPr>
          <a:lstStyle>
            <a:lvl1pPr algn="ctr">
              <a:defRPr sz="2800">
                <a:solidFill>
                  <a:srgbClr val="00657C"/>
                </a:solidFill>
              </a:defRPr>
            </a:lvl1pPr>
          </a:lstStyle>
          <a:p>
            <a:r>
              <a:rPr lang="en-US" dirty="0"/>
              <a:t>Click to add section title</a:t>
            </a:r>
          </a:p>
        </p:txBody>
      </p:sp>
      <p:sp>
        <p:nvSpPr>
          <p:cNvPr id="3" name="Subtitle 2"/>
          <p:cNvSpPr>
            <a:spLocks noGrp="1"/>
          </p:cNvSpPr>
          <p:nvPr>
            <p:ph type="subTitle" idx="1" hasCustomPrompt="1"/>
          </p:nvPr>
        </p:nvSpPr>
        <p:spPr>
          <a:xfrm>
            <a:off x="6602506" y="2420471"/>
            <a:ext cx="5015752" cy="3550021"/>
          </a:xfrm>
          <a:prstGeom prst="rect">
            <a:avLst/>
          </a:prstGeom>
        </p:spPr>
        <p:txBody>
          <a:bodyPr/>
          <a:lstStyle>
            <a:lvl1pPr marL="0" indent="0" algn="l">
              <a:buNone/>
              <a:defRPr sz="2000" baseline="0">
                <a:solidFill>
                  <a:srgbClr val="4235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body content</a:t>
            </a:r>
          </a:p>
        </p:txBody>
      </p:sp>
      <p:sp>
        <p:nvSpPr>
          <p:cNvPr id="8" name="Rectangle 7"/>
          <p:cNvSpPr/>
          <p:nvPr userDrawn="1"/>
        </p:nvSpPr>
        <p:spPr>
          <a:xfrm>
            <a:off x="8527586" y="819012"/>
            <a:ext cx="1165591" cy="91440"/>
          </a:xfrm>
          <a:prstGeom prst="rect">
            <a:avLst/>
          </a:prstGeom>
          <a:solidFill>
            <a:srgbClr val="D3A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p:cNvSpPr>
            <a:spLocks noGrp="1" noChangeAspect="1"/>
          </p:cNvSpPr>
          <p:nvPr>
            <p:ph type="pic" sz="quarter" idx="10"/>
          </p:nvPr>
        </p:nvSpPr>
        <p:spPr>
          <a:xfrm>
            <a:off x="0" y="0"/>
            <a:ext cx="5876365" cy="6857999"/>
          </a:xfrm>
          <a:prstGeom prst="rect">
            <a:avLst/>
          </a:prstGeom>
        </p:spPr>
        <p:txBody>
          <a:bodyPr/>
          <a:lstStyle/>
          <a:p>
            <a:r>
              <a:rPr lang="en-US" dirty="0"/>
              <a:t>Click icon to add picture</a:t>
            </a:r>
          </a:p>
        </p:txBody>
      </p:sp>
      <p:pic>
        <p:nvPicPr>
          <p:cNvPr id="10" name="Picture 9" descr="A close up of a logo&#10;&#10;Description automatically generated">
            <a:extLst>
              <a:ext uri="{FF2B5EF4-FFF2-40B4-BE49-F238E27FC236}">
                <a16:creationId xmlns:a16="http://schemas.microsoft.com/office/drawing/2014/main" id="{760A39A4-ED7C-4F18-AEC1-C626CD168C05}"/>
              </a:ext>
            </a:extLst>
          </p:cNvPr>
          <p:cNvPicPr>
            <a:picLocks noChangeAspect="1"/>
          </p:cNvPicPr>
          <p:nvPr userDrawn="1"/>
        </p:nvPicPr>
        <p:blipFill>
          <a:blip r:embed="rId2"/>
          <a:stretch>
            <a:fillRect/>
          </a:stretch>
        </p:blipFill>
        <p:spPr>
          <a:xfrm>
            <a:off x="10744715" y="6139408"/>
            <a:ext cx="1438656" cy="71859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3206110"/>
      </p:ext>
    </p:extLst>
  </p:cSld>
  <p:clrMap bg1="lt1" tx1="dk1" bg2="lt2" tx2="dk2" accent1="accent1" accent2="accent2" accent3="accent3" accent4="accent4" accent5="accent5" accent6="accent6" hlink="hlink" folHlink="folHlink"/>
  <p:sldLayoutIdLst>
    <p:sldLayoutId id="2147483650" r:id="rId1"/>
    <p:sldLayoutId id="2147483664" r:id="rId2"/>
    <p:sldLayoutId id="2147483649" r:id="rId3"/>
    <p:sldLayoutId id="2147483669" r:id="rId4"/>
    <p:sldLayoutId id="2147483666" r:id="rId5"/>
    <p:sldLayoutId id="2147483667" r:id="rId6"/>
    <p:sldLayoutId id="2147483668" r:id="rId7"/>
  </p:sldLayoutIdLst>
  <p:txStyles>
    <p:titleStyle>
      <a:lvl1pPr algn="r" defTabSz="914400" rtl="0" eaLnBrk="1" latinLnBrk="0" hangingPunct="1">
        <a:lnSpc>
          <a:spcPct val="90000"/>
        </a:lnSpc>
        <a:spcBef>
          <a:spcPct val="0"/>
        </a:spcBef>
        <a:buNone/>
        <a:defRPr sz="4400" b="0" i="0" kern="1200">
          <a:solidFill>
            <a:schemeClr val="bg1"/>
          </a:solidFill>
          <a:latin typeface="Arial" charset="0"/>
          <a:ea typeface="Arial" charset="0"/>
          <a:cs typeface="Arial" charset="0"/>
        </a:defRPr>
      </a:lvl1pPr>
    </p:titleStyle>
    <p:bodyStyle>
      <a:lvl1pPr marL="0" indent="0" algn="r" defTabSz="914400" rtl="0" eaLnBrk="1" latinLnBrk="0" hangingPunct="1">
        <a:lnSpc>
          <a:spcPct val="90000"/>
        </a:lnSpc>
        <a:spcBef>
          <a:spcPts val="1000"/>
        </a:spcBef>
        <a:buFont typeface="Arial"/>
        <a:buNone/>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hyperlink" Target="https://doi.org/10.1097/NNR.0000000000000635" TargetMode="External"/><Relationship Id="rId3" Type="http://schemas.openxmlformats.org/officeDocument/2006/relationships/hyperlink" Target="https://my.clevelandclinic.org/departments/cancer" TargetMode="External"/><Relationship Id="rId7" Type="http://schemas.openxmlformats.org/officeDocument/2006/relationships/hyperlink" Target="https://doi.org/10.1016/j.ijnurstu.2022.104377" TargetMode="External"/><Relationship Id="rId2" Type="http://schemas.openxmlformats.org/officeDocument/2006/relationships/hyperlink" Target="https://doi.org/10.1007/s40122-021-00244-1" TargetMode="External"/><Relationship Id="rId1" Type="http://schemas.openxmlformats.org/officeDocument/2006/relationships/slideLayout" Target="../slideLayouts/slideLayout5.xml"/><Relationship Id="rId6" Type="http://schemas.openxmlformats.org/officeDocument/2006/relationships/hyperlink" Target="https://doi.org/10.2196/56655" TargetMode="External"/><Relationship Id="rId5" Type="http://schemas.openxmlformats.org/officeDocument/2006/relationships/hyperlink" Target="https://doi.org/10.1007/s10943-021-01456-7" TargetMode="External"/><Relationship Id="rId10" Type="http://schemas.openxmlformats.org/officeDocument/2006/relationships/hyperlink" Target="https://doi.org/10.1016/j.jsmc.2022.09.004" TargetMode="External"/><Relationship Id="rId4" Type="http://schemas.openxmlformats.org/officeDocument/2006/relationships/hyperlink" Target="https://doi.org/10.1002/lrh2.10287" TargetMode="External"/><Relationship Id="rId9" Type="http://schemas.openxmlformats.org/officeDocument/2006/relationships/hyperlink" Target="https://doi.org/10.1371/journal.pone.0259802"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226" y="1792004"/>
            <a:ext cx="10515600" cy="623888"/>
          </a:xfrm>
        </p:spPr>
        <p:txBody>
          <a:bodyPr/>
          <a:lstStyle/>
          <a:p>
            <a:pPr algn="ctr"/>
            <a:r>
              <a:rPr lang="en-US" sz="4000" b="1" dirty="0">
                <a:latin typeface="Times New Roman" panose="02020603050405020304" pitchFamily="18" charset="0"/>
                <a:cs typeface="Times New Roman" panose="02020603050405020304" pitchFamily="18" charset="0"/>
              </a:rPr>
              <a:t>Culturally Competent Care and Abnormal Physical Assessment Findings</a:t>
            </a:r>
            <a:endParaRPr lang="en-US" sz="4000" dirty="0"/>
          </a:p>
        </p:txBody>
      </p:sp>
      <p:sp>
        <p:nvSpPr>
          <p:cNvPr id="3" name="Subtitle 2"/>
          <p:cNvSpPr>
            <a:spLocks noGrp="1"/>
          </p:cNvSpPr>
          <p:nvPr>
            <p:ph type="subTitle" idx="1"/>
          </p:nvPr>
        </p:nvSpPr>
        <p:spPr>
          <a:xfrm>
            <a:off x="867229" y="3862047"/>
            <a:ext cx="10515600" cy="520019"/>
          </a:xfrm>
        </p:spPr>
        <p:txBody>
          <a:bodyPr/>
          <a:lstStyle/>
          <a:p>
            <a:pPr algn="ctr"/>
            <a:r>
              <a:rPr lang="en-US" dirty="0" smtClean="0">
                <a:latin typeface="Times New Roman" panose="02020603050405020304" pitchFamily="18" charset="0"/>
                <a:cs typeface="Times New Roman" panose="02020603050405020304" pitchFamily="18" charset="0"/>
              </a:rPr>
              <a:t>Student Name</a:t>
            </a:r>
          </a:p>
          <a:p>
            <a:pPr algn="ctr"/>
            <a:r>
              <a:rPr lang="en-US" dirty="0" smtClean="0">
                <a:latin typeface="Times New Roman" panose="02020603050405020304" pitchFamily="18" charset="0"/>
                <a:cs typeface="Times New Roman" panose="02020603050405020304" pitchFamily="18" charset="0"/>
              </a:rPr>
              <a:t>RN-BSN </a:t>
            </a:r>
            <a:r>
              <a:rPr lang="en-US" dirty="0">
                <a:latin typeface="Times New Roman" panose="02020603050405020304" pitchFamily="18" charset="0"/>
                <a:cs typeface="Times New Roman" panose="02020603050405020304" pitchFamily="18" charset="0"/>
              </a:rPr>
              <a:t>Tempo Program, Walden University</a:t>
            </a:r>
          </a:p>
          <a:p>
            <a:pPr algn="ct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Health Assessment </a:t>
            </a: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XH3004: </a:t>
            </a:r>
            <a:r>
              <a:rPr lang="en-US" i="1" dirty="0">
                <a:latin typeface="Times New Roman" panose="02020603050405020304" pitchFamily="18" charset="0"/>
                <a:cs typeface="Times New Roman" panose="02020603050405020304" pitchFamily="18" charset="0"/>
              </a:rPr>
              <a:t>Physical Assessment Across the Lifespan</a:t>
            </a:r>
          </a:p>
          <a:p>
            <a:endParaRPr lang="en-US" dirty="0">
              <a:latin typeface="Times New Roman" panose="02020603050405020304" pitchFamily="18" charset="0"/>
              <a:cs typeface="Times New Roman" panose="02020603050405020304" pitchFamily="18" charset="0"/>
            </a:endParaRPr>
          </a:p>
          <a:p>
            <a:pPr algn="ctr"/>
            <a:r>
              <a:rPr lang="en-US" smtClean="0">
                <a:latin typeface="Times New Roman" panose="02020603050405020304" pitchFamily="18" charset="0"/>
                <a:cs typeface="Times New Roman" panose="02020603050405020304" pitchFamily="18" charset="0"/>
              </a:rPr>
              <a:t>May 2026</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63956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455" y="216535"/>
            <a:ext cx="11378295" cy="575808"/>
          </a:xfrm>
        </p:spPr>
        <p:txBody>
          <a:bodyPr>
            <a:normAutofit fontScale="90000"/>
          </a:bodyPr>
          <a:lstStyle/>
          <a:p>
            <a:r>
              <a:rPr lang="en-US" b="1" dirty="0">
                <a:latin typeface="Times New Roman" panose="02020603050405020304" pitchFamily="18" charset="0"/>
                <a:cs typeface="Times New Roman" panose="02020603050405020304" pitchFamily="18" charset="0"/>
              </a:rPr>
              <a:t>Decision-Making for Patients’ Next Steps</a:t>
            </a:r>
          </a:p>
        </p:txBody>
      </p:sp>
      <p:sp>
        <p:nvSpPr>
          <p:cNvPr id="3" name="Subtitle 2"/>
          <p:cNvSpPr>
            <a:spLocks noGrp="1"/>
          </p:cNvSpPr>
          <p:nvPr>
            <p:ph type="subTitle" idx="1"/>
          </p:nvPr>
        </p:nvSpPr>
        <p:spPr>
          <a:xfrm>
            <a:off x="152401" y="1181061"/>
            <a:ext cx="11465858" cy="4827854"/>
          </a:xfrm>
        </p:spPr>
        <p:txBody>
          <a:bodyPr/>
          <a:lstStyle/>
          <a:p>
            <a:endParaRPr lang="en-US" dirty="0"/>
          </a:p>
          <a:p>
            <a:pPr marL="571500" indent="-342900">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The medical management and cultural sensitivity were combined.</a:t>
            </a:r>
          </a:p>
          <a:p>
            <a:pPr marL="571500" indent="-342900">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Speaking about the options available for treatment: </a:t>
            </a:r>
          </a:p>
          <a:p>
            <a:pPr marL="571500" indent="-342900">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Appreciate the formulated treatment plan</a:t>
            </a:r>
          </a:p>
          <a:p>
            <a:pPr marL="571500" indent="-342900">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Remove the ache Somali student educators' pamphlets (non-verbal materials) </a:t>
            </a:r>
          </a:p>
          <a:p>
            <a:pPr marL="571500" indent="-342900">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CBT can be a helpful complementary treatment along with the use of medication. </a:t>
            </a:r>
            <a:endParaRPr lang="en-US" dirty="0"/>
          </a:p>
        </p:txBody>
      </p:sp>
      <p:sp>
        <p:nvSpPr>
          <p:cNvPr id="4" name="TextBox 3">
            <a:extLst>
              <a:ext uri="{FF2B5EF4-FFF2-40B4-BE49-F238E27FC236}">
                <a16:creationId xmlns:a16="http://schemas.microsoft.com/office/drawing/2014/main" id="{4503116A-862D-9136-F7B9-771E2C0CD636}"/>
              </a:ext>
            </a:extLst>
          </p:cNvPr>
          <p:cNvSpPr txBox="1"/>
          <p:nvPr/>
        </p:nvSpPr>
        <p:spPr>
          <a:xfrm>
            <a:off x="3143250" y="6226629"/>
            <a:ext cx="7569138" cy="461665"/>
          </a:xfrm>
          <a:prstGeom prst="rect">
            <a:avLst/>
          </a:prstGeom>
          <a:noFill/>
        </p:spPr>
        <p:txBody>
          <a:bodyPr wrap="square">
            <a:spAutoFit/>
          </a:bodyPr>
          <a:lstStyle/>
          <a:p>
            <a:pPr algn="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Casale</a:t>
            </a:r>
            <a:r>
              <a:rPr lang="en-US" sz="2400" dirty="0">
                <a:latin typeface="Times New Roman" panose="02020603050405020304" pitchFamily="18" charset="0"/>
                <a:cs typeface="Times New Roman" panose="02020603050405020304" pitchFamily="18" charset="0"/>
              </a:rPr>
              <a:t> et al., </a:t>
            </a:r>
            <a:r>
              <a:rPr lang="en-US" sz="2400" dirty="0" smtClean="0">
                <a:latin typeface="Times New Roman" panose="02020603050405020304" pitchFamily="18" charset="0"/>
                <a:cs typeface="Times New Roman" panose="02020603050405020304" pitchFamily="18" charset="0"/>
              </a:rPr>
              <a:t>2021; Swanson </a:t>
            </a:r>
            <a:r>
              <a:rPr lang="en-US" sz="2400" dirty="0">
                <a:latin typeface="Times New Roman" panose="02020603050405020304" pitchFamily="18" charset="0"/>
                <a:cs typeface="Times New Roman" panose="02020603050405020304" pitchFamily="18" charset="0"/>
              </a:rPr>
              <a:t>&amp; Raglan, 2023</a:t>
            </a:r>
            <a:r>
              <a:rPr lang="en-US" sz="2400" dirty="0" smtClean="0">
                <a:latin typeface="Times New Roman" panose="02020603050405020304" pitchFamily="18" charset="0"/>
                <a:cs typeface="Times New Roman" panose="02020603050405020304" pitchFamily="18" charset="0"/>
              </a:rPr>
              <a:t>) </a:t>
            </a:r>
            <a:endParaRPr lang="aa-E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2639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455" y="216535"/>
            <a:ext cx="11378295" cy="575808"/>
          </a:xfrm>
        </p:spPr>
        <p:txBody>
          <a:bodyPr>
            <a:normAutofit fontScale="90000"/>
          </a:bodyPr>
          <a:lstStyle/>
          <a:p>
            <a:r>
              <a:rPr lang="en-US" b="1" dirty="0">
                <a:latin typeface="Times New Roman" panose="02020603050405020304" pitchFamily="18" charset="0"/>
                <a:cs typeface="Times New Roman" panose="02020603050405020304" pitchFamily="18" charset="0"/>
              </a:rPr>
              <a:t>Referral Considerations</a:t>
            </a:r>
          </a:p>
        </p:txBody>
      </p:sp>
      <p:sp>
        <p:nvSpPr>
          <p:cNvPr id="3" name="Subtitle 2"/>
          <p:cNvSpPr>
            <a:spLocks noGrp="1"/>
          </p:cNvSpPr>
          <p:nvPr>
            <p:ph type="subTitle" idx="1"/>
          </p:nvPr>
        </p:nvSpPr>
        <p:spPr>
          <a:xfrm>
            <a:off x="152401" y="1181061"/>
            <a:ext cx="11465858" cy="4827854"/>
          </a:xfrm>
        </p:spPr>
        <p:txBody>
          <a:bodyPr/>
          <a:lstStyle/>
          <a:p>
            <a:endParaRPr lang="en-US" dirty="0"/>
          </a:p>
          <a:p>
            <a:pPr marL="571500" indent="-342900">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Consider cultural sensitivity for a patient-centered approach</a:t>
            </a:r>
          </a:p>
          <a:p>
            <a:pPr marL="571500" indent="-342900">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Patient’s increased blood pressure and chronic migraines </a:t>
            </a:r>
          </a:p>
          <a:p>
            <a:pPr marL="571500" indent="-342900">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Referrals to PCP and Neurologist</a:t>
            </a:r>
          </a:p>
          <a:p>
            <a:pPr marL="571500" indent="-342900">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Wants a provider who speaks Spanish or one who understands her Somali culture</a:t>
            </a:r>
          </a:p>
          <a:p>
            <a:pPr marL="571500" indent="-342900">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The patient's English is non-fluent.</a:t>
            </a:r>
          </a:p>
          <a:p>
            <a:pPr marL="571500" indent="-342900">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The patient's medical needs as well as her cultural needs.</a:t>
            </a:r>
            <a:endParaRPr lang="en-US" dirty="0"/>
          </a:p>
        </p:txBody>
      </p:sp>
      <p:sp>
        <p:nvSpPr>
          <p:cNvPr id="4" name="TextBox 3">
            <a:extLst>
              <a:ext uri="{FF2B5EF4-FFF2-40B4-BE49-F238E27FC236}">
                <a16:creationId xmlns:a16="http://schemas.microsoft.com/office/drawing/2014/main" id="{4503116A-862D-9136-F7B9-771E2C0CD636}"/>
              </a:ext>
            </a:extLst>
          </p:cNvPr>
          <p:cNvSpPr txBox="1"/>
          <p:nvPr/>
        </p:nvSpPr>
        <p:spPr>
          <a:xfrm>
            <a:off x="3143250" y="6226629"/>
            <a:ext cx="7569138" cy="461665"/>
          </a:xfrm>
          <a:prstGeom prst="rect">
            <a:avLst/>
          </a:prstGeom>
          <a:noFill/>
        </p:spPr>
        <p:txBody>
          <a:bodyPr wrap="square">
            <a:spAutoFit/>
          </a:bodyPr>
          <a:lstStyle/>
          <a:p>
            <a:pPr algn="r"/>
            <a:r>
              <a:rPr lang="en-US" sz="2400" dirty="0" smtClean="0">
                <a:latin typeface="Times New Roman" panose="02020603050405020304" pitchFamily="18" charset="0"/>
                <a:cs typeface="Times New Roman" panose="02020603050405020304" pitchFamily="18" charset="0"/>
              </a:rPr>
              <a:t>(Swanson </a:t>
            </a:r>
            <a:r>
              <a:rPr lang="en-US" sz="2400" dirty="0">
                <a:latin typeface="Times New Roman" panose="02020603050405020304" pitchFamily="18" charset="0"/>
                <a:cs typeface="Times New Roman" panose="02020603050405020304" pitchFamily="18" charset="0"/>
              </a:rPr>
              <a:t>&amp; Raglan, 2023</a:t>
            </a:r>
            <a:r>
              <a:rPr lang="en-US" sz="2400" dirty="0" smtClean="0">
                <a:latin typeface="Times New Roman" panose="02020603050405020304" pitchFamily="18" charset="0"/>
                <a:cs typeface="Times New Roman" panose="02020603050405020304" pitchFamily="18" charset="0"/>
              </a:rPr>
              <a:t>) </a:t>
            </a:r>
            <a:endParaRPr lang="aa-E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6214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455" y="216535"/>
            <a:ext cx="11378295" cy="575808"/>
          </a:xfrm>
        </p:spPr>
        <p:txBody>
          <a:bodyPr>
            <a:normAutofit fontScale="90000"/>
          </a:bodyPr>
          <a:lstStyle/>
          <a:p>
            <a:r>
              <a:rPr lang="en-US" b="1" dirty="0">
                <a:latin typeface="Times New Roman" panose="02020603050405020304" pitchFamily="18" charset="0"/>
                <a:cs typeface="Times New Roman" panose="02020603050405020304" pitchFamily="18" charset="0"/>
              </a:rPr>
              <a:t>Impact on Nursing Practice</a:t>
            </a:r>
          </a:p>
        </p:txBody>
      </p:sp>
      <p:sp>
        <p:nvSpPr>
          <p:cNvPr id="3" name="Subtitle 2"/>
          <p:cNvSpPr>
            <a:spLocks noGrp="1"/>
          </p:cNvSpPr>
          <p:nvPr>
            <p:ph type="subTitle" idx="1"/>
          </p:nvPr>
        </p:nvSpPr>
        <p:spPr>
          <a:xfrm>
            <a:off x="152401" y="1181061"/>
            <a:ext cx="11465858" cy="5045568"/>
          </a:xfrm>
        </p:spPr>
        <p:txBody>
          <a:bodyPr/>
          <a:lstStyle/>
          <a:p>
            <a:endParaRPr lang="en-US" dirty="0"/>
          </a:p>
          <a:p>
            <a:pPr marL="571500" indent="-342900">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During this time, nursing practice was influenced by experience, which highlighted the importance of being culturally sensitive. </a:t>
            </a:r>
          </a:p>
          <a:p>
            <a:pPr marL="571500" indent="-342900">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Prerequisites for achieving successful patient outcomes</a:t>
            </a:r>
          </a:p>
          <a:p>
            <a:pPr marL="571500" indent="-342900">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Use of traditional herbal medicines instead of prescribed medicines.</a:t>
            </a:r>
          </a:p>
          <a:p>
            <a:pPr marL="571500" indent="-342900">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 There was active involvement of the patient's family in decision-making. </a:t>
            </a:r>
          </a:p>
          <a:p>
            <a:pPr marL="571500" indent="-342900">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Improved communication and trust towards the patient</a:t>
            </a:r>
          </a:p>
          <a:p>
            <a:pPr marL="571500" indent="-342900">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Enable holistic healthcare approaches to both domains, physiological and psychosocial </a:t>
            </a:r>
            <a:endParaRPr lang="en-US" dirty="0"/>
          </a:p>
        </p:txBody>
      </p:sp>
      <p:sp>
        <p:nvSpPr>
          <p:cNvPr id="4" name="TextBox 3">
            <a:extLst>
              <a:ext uri="{FF2B5EF4-FFF2-40B4-BE49-F238E27FC236}">
                <a16:creationId xmlns:a16="http://schemas.microsoft.com/office/drawing/2014/main" id="{4503116A-862D-9136-F7B9-771E2C0CD636}"/>
              </a:ext>
            </a:extLst>
          </p:cNvPr>
          <p:cNvSpPr txBox="1"/>
          <p:nvPr/>
        </p:nvSpPr>
        <p:spPr>
          <a:xfrm>
            <a:off x="3143250" y="6226629"/>
            <a:ext cx="7569138" cy="461665"/>
          </a:xfrm>
          <a:prstGeom prst="rect">
            <a:avLst/>
          </a:prstGeom>
          <a:noFill/>
        </p:spPr>
        <p:txBody>
          <a:bodyPr wrap="square">
            <a:spAutoFit/>
          </a:bodyPr>
          <a:lstStyle/>
          <a:p>
            <a:pPr algn="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Casale</a:t>
            </a:r>
            <a:r>
              <a:rPr lang="en-US" sz="2400" dirty="0">
                <a:latin typeface="Times New Roman" panose="02020603050405020304" pitchFamily="18" charset="0"/>
                <a:cs typeface="Times New Roman" panose="02020603050405020304" pitchFamily="18" charset="0"/>
              </a:rPr>
              <a:t> et al., </a:t>
            </a:r>
            <a:r>
              <a:rPr lang="en-US" sz="2400" dirty="0" smtClean="0">
                <a:latin typeface="Times New Roman" panose="02020603050405020304" pitchFamily="18" charset="0"/>
                <a:cs typeface="Times New Roman" panose="02020603050405020304" pitchFamily="18" charset="0"/>
              </a:rPr>
              <a:t>2021; </a:t>
            </a:r>
            <a:r>
              <a:rPr lang="en-US" sz="2400" dirty="0" err="1" smtClean="0">
                <a:latin typeface="Times New Roman" panose="02020603050405020304" pitchFamily="18" charset="0"/>
                <a:cs typeface="Times New Roman" panose="02020603050405020304" pitchFamily="18" charset="0"/>
              </a:rPr>
              <a:t>Solanas</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et al., 2021</a:t>
            </a:r>
            <a:r>
              <a:rPr lang="en-US" sz="2400" dirty="0" smtClean="0">
                <a:latin typeface="Times New Roman" panose="02020603050405020304" pitchFamily="18" charset="0"/>
                <a:cs typeface="Times New Roman" panose="02020603050405020304" pitchFamily="18" charset="0"/>
              </a:rPr>
              <a:t>) </a:t>
            </a:r>
            <a:endParaRPr lang="aa-E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4808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456" y="216535"/>
            <a:ext cx="11153802" cy="575808"/>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Conclusion</a:t>
            </a:r>
            <a:endParaRPr lang="en-US"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0" y="1181061"/>
            <a:ext cx="12191999" cy="4827854"/>
          </a:xfrm>
        </p:spPr>
        <p:txBody>
          <a:bodyPr/>
          <a:lstStyle/>
          <a:p>
            <a:pPr marL="571500" indent="-342900">
              <a:lnSpc>
                <a:spcPct val="20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The use of cultural competence in caring for patients was emphasized as essential in providing patient-centered care during the discussions. </a:t>
            </a:r>
          </a:p>
          <a:p>
            <a:pPr marL="571500" indent="-342900">
              <a:lnSpc>
                <a:spcPct val="20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Establishing rapport, communication, and trust with the patient and their culture.</a:t>
            </a:r>
          </a:p>
          <a:p>
            <a:pPr marL="571500" indent="-342900">
              <a:lnSpc>
                <a:spcPct val="20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Using interpreters, reducing gaps and outcomes in care,</a:t>
            </a:r>
          </a:p>
          <a:p>
            <a:pPr marL="571500" indent="-342900">
              <a:lnSpc>
                <a:spcPct val="20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Delivering care that addresses all aspects of well-being</a:t>
            </a:r>
          </a:p>
          <a:p>
            <a:pPr marL="571500" indent="-342900">
              <a:lnSpc>
                <a:spcPct val="20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 Addressing patients’ cultural and medical needs</a:t>
            </a:r>
            <a:endParaRPr lang="en-US" dirty="0"/>
          </a:p>
        </p:txBody>
      </p:sp>
    </p:spTree>
    <p:extLst>
      <p:ext uri="{BB962C8B-B14F-4D97-AF65-F5344CB8AC3E}">
        <p14:creationId xmlns:p14="http://schemas.microsoft.com/office/powerpoint/2010/main" val="309186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latin typeface="Times New Roman" panose="02020603050405020304" pitchFamily="18" charset="0"/>
                <a:cs typeface="Times New Roman" panose="02020603050405020304" pitchFamily="18" charset="0"/>
              </a:rPr>
              <a:t>References</a:t>
            </a:r>
            <a:endParaRPr lang="en-US"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400" y="1181060"/>
            <a:ext cx="12039599" cy="5543589"/>
          </a:xfrm>
        </p:spPr>
        <p:txBody>
          <a:bodyPr/>
          <a:lstStyle/>
          <a:p>
            <a:pPr marL="228600"/>
            <a:endParaRPr lang="en-US" sz="1400" dirty="0">
              <a:latin typeface="Times New Roman" panose="02020603050405020304" pitchFamily="18" charset="0"/>
              <a:cs typeface="Times New Roman" panose="02020603050405020304" pitchFamily="18" charset="0"/>
            </a:endParaRPr>
          </a:p>
          <a:p>
            <a:pPr indent="-457200"/>
            <a:r>
              <a:rPr lang="en-US" sz="1400" dirty="0" err="1">
                <a:latin typeface="Times New Roman" panose="02020603050405020304" pitchFamily="18" charset="0"/>
                <a:cs typeface="Times New Roman" panose="02020603050405020304" pitchFamily="18" charset="0"/>
              </a:rPr>
              <a:t>Casale</a:t>
            </a:r>
            <a:r>
              <a:rPr lang="en-US" sz="1400" dirty="0">
                <a:latin typeface="Times New Roman" panose="02020603050405020304" pitchFamily="18" charset="0"/>
                <a:cs typeface="Times New Roman" panose="02020603050405020304" pitchFamily="18" charset="0"/>
              </a:rPr>
              <a:t>, R., </a:t>
            </a:r>
            <a:r>
              <a:rPr lang="en-US" sz="1400" dirty="0" err="1">
                <a:latin typeface="Times New Roman" panose="02020603050405020304" pitchFamily="18" charset="0"/>
                <a:cs typeface="Times New Roman" panose="02020603050405020304" pitchFamily="18" charset="0"/>
              </a:rPr>
              <a:t>Atzeni</a:t>
            </a:r>
            <a:r>
              <a:rPr lang="en-US" sz="1400" dirty="0">
                <a:latin typeface="Times New Roman" panose="02020603050405020304" pitchFamily="18" charset="0"/>
                <a:cs typeface="Times New Roman" panose="02020603050405020304" pitchFamily="18" charset="0"/>
              </a:rPr>
              <a:t>, F., </a:t>
            </a:r>
            <a:r>
              <a:rPr lang="en-US" sz="1400" dirty="0" err="1">
                <a:latin typeface="Times New Roman" panose="02020603050405020304" pitchFamily="18" charset="0"/>
                <a:cs typeface="Times New Roman" panose="02020603050405020304" pitchFamily="18" charset="0"/>
              </a:rPr>
              <a:t>Bazzichi</a:t>
            </a:r>
            <a:r>
              <a:rPr lang="en-US" sz="1400" dirty="0">
                <a:latin typeface="Times New Roman" panose="02020603050405020304" pitchFamily="18" charset="0"/>
                <a:cs typeface="Times New Roman" panose="02020603050405020304" pitchFamily="18" charset="0"/>
              </a:rPr>
              <a:t>, L., Beretta, G., </a:t>
            </a:r>
            <a:r>
              <a:rPr lang="en-US" sz="1400" dirty="0" err="1">
                <a:latin typeface="Times New Roman" panose="02020603050405020304" pitchFamily="18" charset="0"/>
                <a:cs typeface="Times New Roman" panose="02020603050405020304" pitchFamily="18" charset="0"/>
              </a:rPr>
              <a:t>Costantini</a:t>
            </a:r>
            <a:r>
              <a:rPr lang="en-US" sz="1400" dirty="0">
                <a:latin typeface="Times New Roman" panose="02020603050405020304" pitchFamily="18" charset="0"/>
                <a:cs typeface="Times New Roman" panose="02020603050405020304" pitchFamily="18" charset="0"/>
              </a:rPr>
              <a:t>, E., </a:t>
            </a:r>
            <a:r>
              <a:rPr lang="en-US" sz="1400" dirty="0" err="1">
                <a:latin typeface="Times New Roman" panose="02020603050405020304" pitchFamily="18" charset="0"/>
                <a:cs typeface="Times New Roman" panose="02020603050405020304" pitchFamily="18" charset="0"/>
              </a:rPr>
              <a:t>Sacerdote</a:t>
            </a:r>
            <a:r>
              <a:rPr lang="en-US" sz="1400" dirty="0">
                <a:latin typeface="Times New Roman" panose="02020603050405020304" pitchFamily="18" charset="0"/>
                <a:cs typeface="Times New Roman" panose="02020603050405020304" pitchFamily="18" charset="0"/>
              </a:rPr>
              <a:t>, P., &amp; </a:t>
            </a:r>
            <a:r>
              <a:rPr lang="en-US" sz="1400" dirty="0" err="1">
                <a:latin typeface="Times New Roman" panose="02020603050405020304" pitchFamily="18" charset="0"/>
                <a:cs typeface="Times New Roman" panose="02020603050405020304" pitchFamily="18" charset="0"/>
              </a:rPr>
              <a:t>Tassorelli</a:t>
            </a:r>
            <a:r>
              <a:rPr lang="en-US" sz="1400" dirty="0">
                <a:latin typeface="Times New Roman" panose="02020603050405020304" pitchFamily="18" charset="0"/>
                <a:cs typeface="Times New Roman" panose="02020603050405020304" pitchFamily="18" charset="0"/>
              </a:rPr>
              <a:t>, C. (2021). Pain in women: A perspective review on a relevant clinical issue </a:t>
            </a:r>
            <a:r>
              <a:rPr lang="en-US" sz="1400" dirty="0" smtClean="0">
                <a:latin typeface="Times New Roman" panose="02020603050405020304" pitchFamily="18" charset="0"/>
                <a:cs typeface="Times New Roman" panose="02020603050405020304" pitchFamily="18" charset="0"/>
              </a:rPr>
              <a:t>	that </a:t>
            </a:r>
            <a:r>
              <a:rPr lang="en-US" sz="1400" dirty="0">
                <a:latin typeface="Times New Roman" panose="02020603050405020304" pitchFamily="18" charset="0"/>
                <a:cs typeface="Times New Roman" panose="02020603050405020304" pitchFamily="18" charset="0"/>
              </a:rPr>
              <a:t>deserves prioritization. </a:t>
            </a:r>
            <a:r>
              <a:rPr lang="en-US" sz="1400" i="1" dirty="0">
                <a:latin typeface="Times New Roman" panose="02020603050405020304" pitchFamily="18" charset="0"/>
                <a:cs typeface="Times New Roman" panose="02020603050405020304" pitchFamily="18" charset="0"/>
              </a:rPr>
              <a:t>Pain and Therapy</a:t>
            </a:r>
            <a:r>
              <a:rPr lang="en-US" sz="14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10</a:t>
            </a:r>
            <a:r>
              <a:rPr lang="en-US" sz="1400" dirty="0">
                <a:latin typeface="Times New Roman" panose="02020603050405020304" pitchFamily="18" charset="0"/>
                <a:cs typeface="Times New Roman" panose="02020603050405020304" pitchFamily="18" charset="0"/>
              </a:rPr>
              <a:t>(1), 287–314. </a:t>
            </a:r>
            <a:r>
              <a:rPr lang="en-US" sz="1400" u="sng" dirty="0">
                <a:latin typeface="Times New Roman" panose="02020603050405020304" pitchFamily="18" charset="0"/>
                <a:cs typeface="Times New Roman" panose="02020603050405020304" pitchFamily="18" charset="0"/>
                <a:hlinkClick r:id="rId2"/>
              </a:rPr>
              <a:t>https://doi.org/10.1007/s40122-021-00244-1</a:t>
            </a:r>
            <a:endParaRPr lang="en-US" sz="1400" dirty="0">
              <a:latin typeface="Times New Roman" panose="02020603050405020304" pitchFamily="18" charset="0"/>
              <a:cs typeface="Times New Roman" panose="02020603050405020304" pitchFamily="18" charset="0"/>
            </a:endParaRPr>
          </a:p>
          <a:p>
            <a:pPr indent="-457200"/>
            <a:r>
              <a:rPr lang="en-US" sz="1400" dirty="0">
                <a:latin typeface="Times New Roman" panose="02020603050405020304" pitchFamily="18" charset="0"/>
                <a:cs typeface="Times New Roman" panose="02020603050405020304" pitchFamily="18" charset="0"/>
              </a:rPr>
              <a:t>Cleveland Clinic. (</a:t>
            </a:r>
            <a:r>
              <a:rPr lang="en-US" sz="1400" dirty="0" err="1">
                <a:latin typeface="Times New Roman" panose="02020603050405020304" pitchFamily="18" charset="0"/>
                <a:cs typeface="Times New Roman" panose="02020603050405020304" pitchFamily="18" charset="0"/>
              </a:rPr>
              <a:t>n.d.</a:t>
            </a:r>
            <a:r>
              <a:rPr lang="en-US" sz="14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Cleveland Clinic Cancer Center</a:t>
            </a:r>
            <a:r>
              <a:rPr lang="en-US" sz="1400" dirty="0">
                <a:latin typeface="Times New Roman" panose="02020603050405020304" pitchFamily="18" charset="0"/>
                <a:cs typeface="Times New Roman" panose="02020603050405020304" pitchFamily="18" charset="0"/>
              </a:rPr>
              <a:t>. Cleveland Clinic. </a:t>
            </a:r>
            <a:r>
              <a:rPr lang="en-US" sz="1400" u="sng" dirty="0">
                <a:latin typeface="Times New Roman" panose="02020603050405020304" pitchFamily="18" charset="0"/>
                <a:cs typeface="Times New Roman" panose="02020603050405020304" pitchFamily="18" charset="0"/>
                <a:hlinkClick r:id="rId3"/>
              </a:rPr>
              <a:t>https://my.clevelandclinic.org/departments/cancer</a:t>
            </a:r>
            <a:endParaRPr lang="en-US" sz="1400" dirty="0">
              <a:latin typeface="Times New Roman" panose="02020603050405020304" pitchFamily="18" charset="0"/>
              <a:cs typeface="Times New Roman" panose="02020603050405020304" pitchFamily="18" charset="0"/>
            </a:endParaRPr>
          </a:p>
          <a:p>
            <a:pPr indent="-457200"/>
            <a:r>
              <a:rPr lang="en-US" sz="1400" dirty="0">
                <a:latin typeface="Times New Roman" panose="02020603050405020304" pitchFamily="18" charset="0"/>
                <a:cs typeface="Times New Roman" panose="02020603050405020304" pitchFamily="18" charset="0"/>
              </a:rPr>
              <a:t>Easterling, D., Perry, A. C., Woodside, R., Patel, T., &amp; Gesell, S. (2021). Clarifying the concept of a learning health system for healthcare delivery organizations: </a:t>
            </a:r>
            <a:r>
              <a:rPr lang="en-US" sz="1400" dirty="0" smtClean="0">
                <a:latin typeface="Times New Roman" panose="02020603050405020304" pitchFamily="18" charset="0"/>
                <a:cs typeface="Times New Roman" panose="02020603050405020304" pitchFamily="18" charset="0"/>
              </a:rPr>
              <a:t>	Implications </a:t>
            </a:r>
            <a:r>
              <a:rPr lang="en-US" sz="1400" dirty="0">
                <a:latin typeface="Times New Roman" panose="02020603050405020304" pitchFamily="18" charset="0"/>
                <a:cs typeface="Times New Roman" panose="02020603050405020304" pitchFamily="18" charset="0"/>
              </a:rPr>
              <a:t>from a qualitative analysis of the scientific literature. </a:t>
            </a:r>
            <a:r>
              <a:rPr lang="en-US" sz="1400" i="1" dirty="0">
                <a:latin typeface="Times New Roman" panose="02020603050405020304" pitchFamily="18" charset="0"/>
                <a:cs typeface="Times New Roman" panose="02020603050405020304" pitchFamily="18" charset="0"/>
              </a:rPr>
              <a:t>Learning Health Systems</a:t>
            </a:r>
            <a:r>
              <a:rPr lang="en-US" sz="14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6</a:t>
            </a:r>
            <a:r>
              <a:rPr lang="en-US" sz="1400" dirty="0">
                <a:latin typeface="Times New Roman" panose="02020603050405020304" pitchFamily="18" charset="0"/>
                <a:cs typeface="Times New Roman" panose="02020603050405020304" pitchFamily="18" charset="0"/>
              </a:rPr>
              <a:t>(2). </a:t>
            </a:r>
            <a:r>
              <a:rPr lang="en-US" sz="1400" u="sng" dirty="0">
                <a:latin typeface="Times New Roman" panose="02020603050405020304" pitchFamily="18" charset="0"/>
                <a:cs typeface="Times New Roman" panose="02020603050405020304" pitchFamily="18" charset="0"/>
                <a:hlinkClick r:id="rId4"/>
              </a:rPr>
              <a:t>https://doi.org/10.1002/lrh2.10287</a:t>
            </a:r>
            <a:endParaRPr lang="en-US" sz="1400" dirty="0">
              <a:latin typeface="Times New Roman" panose="02020603050405020304" pitchFamily="18" charset="0"/>
              <a:cs typeface="Times New Roman" panose="02020603050405020304" pitchFamily="18" charset="0"/>
            </a:endParaRPr>
          </a:p>
          <a:p>
            <a:pPr indent="-457200"/>
            <a:r>
              <a:rPr lang="en-US" sz="1400" dirty="0" err="1">
                <a:latin typeface="Times New Roman" panose="02020603050405020304" pitchFamily="18" charset="0"/>
                <a:cs typeface="Times New Roman" panose="02020603050405020304" pitchFamily="18" charset="0"/>
              </a:rPr>
              <a:t>Ferdjallah</a:t>
            </a:r>
            <a:r>
              <a:rPr lang="en-US" sz="1400" dirty="0">
                <a:latin typeface="Times New Roman" panose="02020603050405020304" pitchFamily="18" charset="0"/>
                <a:cs typeface="Times New Roman" panose="02020603050405020304" pitchFamily="18" charset="0"/>
              </a:rPr>
              <a:t>, A., &amp; Hassan, M. (2021). Traditional Somali diaspora medical practices in the USA: A scoping review. </a:t>
            </a:r>
            <a:r>
              <a:rPr lang="en-US" sz="1400" i="1" dirty="0">
                <a:latin typeface="Times New Roman" panose="02020603050405020304" pitchFamily="18" charset="0"/>
                <a:cs typeface="Times New Roman" panose="02020603050405020304" pitchFamily="18" charset="0"/>
              </a:rPr>
              <a:t>Journal of Religion and Health</a:t>
            </a:r>
            <a:r>
              <a:rPr lang="en-US" sz="14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62</a:t>
            </a:r>
            <a:r>
              <a:rPr lang="en-US" sz="1400" dirty="0">
                <a:latin typeface="Times New Roman" panose="02020603050405020304" pitchFamily="18" charset="0"/>
                <a:cs typeface="Times New Roman" panose="02020603050405020304" pitchFamily="18" charset="0"/>
              </a:rPr>
              <a:t>(4), 2412–2435. </a:t>
            </a:r>
            <a:r>
              <a:rPr lang="en-US" sz="1400" dirty="0" smtClean="0">
                <a:latin typeface="Times New Roman" panose="02020603050405020304" pitchFamily="18" charset="0"/>
                <a:cs typeface="Times New Roman" panose="02020603050405020304" pitchFamily="18" charset="0"/>
              </a:rPr>
              <a:t>	</a:t>
            </a:r>
            <a:r>
              <a:rPr lang="en-US" sz="1400" u="sng" dirty="0" smtClean="0">
                <a:latin typeface="Times New Roman" panose="02020603050405020304" pitchFamily="18" charset="0"/>
                <a:cs typeface="Times New Roman" panose="02020603050405020304" pitchFamily="18" charset="0"/>
                <a:hlinkClick r:id="rId5"/>
              </a:rPr>
              <a:t>https</a:t>
            </a:r>
            <a:r>
              <a:rPr lang="en-US" sz="1400" u="sng" dirty="0">
                <a:latin typeface="Times New Roman" panose="02020603050405020304" pitchFamily="18" charset="0"/>
                <a:cs typeface="Times New Roman" panose="02020603050405020304" pitchFamily="18" charset="0"/>
                <a:hlinkClick r:id="rId5"/>
              </a:rPr>
              <a:t>://doi.org/10.1007/s10943-021-01456-7</a:t>
            </a:r>
            <a:endParaRPr lang="en-US" sz="1400" dirty="0">
              <a:latin typeface="Times New Roman" panose="02020603050405020304" pitchFamily="18" charset="0"/>
              <a:cs typeface="Times New Roman" panose="02020603050405020304" pitchFamily="18" charset="0"/>
            </a:endParaRPr>
          </a:p>
          <a:p>
            <a:pPr indent="-457200"/>
            <a:r>
              <a:rPr lang="en-US" sz="1400" dirty="0">
                <a:latin typeface="Times New Roman" panose="02020603050405020304" pitchFamily="18" charset="0"/>
                <a:cs typeface="Times New Roman" panose="02020603050405020304" pitchFamily="18" charset="0"/>
              </a:rPr>
              <a:t>He, Z., </a:t>
            </a:r>
            <a:r>
              <a:rPr lang="en-US" sz="1400" dirty="0" err="1">
                <a:latin typeface="Times New Roman" panose="02020603050405020304" pitchFamily="18" charset="0"/>
                <a:cs typeface="Times New Roman" panose="02020603050405020304" pitchFamily="18" charset="0"/>
              </a:rPr>
              <a:t>Bhasuran.B</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Jin</a:t>
            </a:r>
            <a:r>
              <a:rPr lang="en-US" sz="1400" dirty="0">
                <a:latin typeface="Times New Roman" panose="02020603050405020304" pitchFamily="18" charset="0"/>
                <a:cs typeface="Times New Roman" panose="02020603050405020304" pitchFamily="18" charset="0"/>
              </a:rPr>
              <a:t>, Q., Tian, S., Hanna, K., </a:t>
            </a:r>
            <a:r>
              <a:rPr lang="en-US" sz="1400" dirty="0" err="1">
                <a:latin typeface="Times New Roman" panose="02020603050405020304" pitchFamily="18" charset="0"/>
                <a:cs typeface="Times New Roman" panose="02020603050405020304" pitchFamily="18" charset="0"/>
              </a:rPr>
              <a:t>Shavor</a:t>
            </a:r>
            <a:r>
              <a:rPr lang="en-US" sz="1400" dirty="0">
                <a:latin typeface="Times New Roman" panose="02020603050405020304" pitchFamily="18" charset="0"/>
                <a:cs typeface="Times New Roman" panose="02020603050405020304" pitchFamily="18" charset="0"/>
              </a:rPr>
              <a:t>, C., </a:t>
            </a:r>
            <a:r>
              <a:rPr lang="en-US" sz="1400" dirty="0" err="1">
                <a:latin typeface="Times New Roman" panose="02020603050405020304" pitchFamily="18" charset="0"/>
                <a:cs typeface="Times New Roman" panose="02020603050405020304" pitchFamily="18" charset="0"/>
              </a:rPr>
              <a:t>Arguello.L</a:t>
            </a:r>
            <a:r>
              <a:rPr lang="en-US" sz="1400" dirty="0">
                <a:latin typeface="Times New Roman" panose="02020603050405020304" pitchFamily="18" charset="0"/>
                <a:cs typeface="Times New Roman" panose="02020603050405020304" pitchFamily="18" charset="0"/>
              </a:rPr>
              <a:t>., Murray, P., &amp; Lu, Z. (2024). Quality of answers of generative large language models vs peer </a:t>
            </a:r>
            <a:r>
              <a:rPr lang="en-US" sz="1400" dirty="0" smtClean="0">
                <a:latin typeface="Times New Roman" panose="02020603050405020304" pitchFamily="18" charset="0"/>
                <a:cs typeface="Times New Roman" panose="02020603050405020304" pitchFamily="18" charset="0"/>
              </a:rPr>
              <a:t>	patients </a:t>
            </a:r>
            <a:r>
              <a:rPr lang="en-US" sz="1400" dirty="0">
                <a:latin typeface="Times New Roman" panose="02020603050405020304" pitchFamily="18" charset="0"/>
                <a:cs typeface="Times New Roman" panose="02020603050405020304" pitchFamily="18" charset="0"/>
              </a:rPr>
              <a:t>for interpreting lab test results for lay patients: Evaluation study. </a:t>
            </a:r>
            <a:r>
              <a:rPr lang="en-US" sz="1400" i="1" dirty="0">
                <a:latin typeface="Times New Roman" panose="02020603050405020304" pitchFamily="18" charset="0"/>
                <a:cs typeface="Times New Roman" panose="02020603050405020304" pitchFamily="18" charset="0"/>
              </a:rPr>
              <a:t>Journal of Medical Internet Research/Journal of Medical Internet Research</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a:t>
            </a:r>
            <a:r>
              <a:rPr lang="en-US" sz="1400" u="sng" dirty="0" smtClean="0">
                <a:latin typeface="Times New Roman" panose="02020603050405020304" pitchFamily="18" charset="0"/>
                <a:cs typeface="Times New Roman" panose="02020603050405020304" pitchFamily="18" charset="0"/>
                <a:hlinkClick r:id="rId6"/>
              </a:rPr>
              <a:t>https</a:t>
            </a:r>
            <a:r>
              <a:rPr lang="en-US" sz="1400" u="sng" dirty="0">
                <a:latin typeface="Times New Roman" panose="02020603050405020304" pitchFamily="18" charset="0"/>
                <a:cs typeface="Times New Roman" panose="02020603050405020304" pitchFamily="18" charset="0"/>
                <a:hlinkClick r:id="rId6"/>
              </a:rPr>
              <a:t>://doi.org/10.2196/56655</a:t>
            </a:r>
            <a:endParaRPr lang="en-US" sz="1400" dirty="0">
              <a:latin typeface="Times New Roman" panose="02020603050405020304" pitchFamily="18" charset="0"/>
              <a:cs typeface="Times New Roman" panose="02020603050405020304" pitchFamily="18" charset="0"/>
            </a:endParaRPr>
          </a:p>
          <a:p>
            <a:pPr indent="-457200"/>
            <a:r>
              <a:rPr lang="en-US" sz="1400" dirty="0" err="1">
                <a:latin typeface="Times New Roman" panose="02020603050405020304" pitchFamily="18" charset="0"/>
                <a:cs typeface="Times New Roman" panose="02020603050405020304" pitchFamily="18" charset="0"/>
              </a:rPr>
              <a:t>Kamau</a:t>
            </a:r>
            <a:r>
              <a:rPr lang="en-US" sz="1400" dirty="0">
                <a:latin typeface="Times New Roman" panose="02020603050405020304" pitchFamily="18" charset="0"/>
                <a:cs typeface="Times New Roman" panose="02020603050405020304" pitchFamily="18" charset="0"/>
              </a:rPr>
              <a:t>, S., </a:t>
            </a:r>
            <a:r>
              <a:rPr lang="en-US" sz="1400" dirty="0" err="1">
                <a:latin typeface="Times New Roman" panose="02020603050405020304" pitchFamily="18" charset="0"/>
                <a:cs typeface="Times New Roman" panose="02020603050405020304" pitchFamily="18" charset="0"/>
              </a:rPr>
              <a:t>Koskenranta</a:t>
            </a:r>
            <a:r>
              <a:rPr lang="en-US" sz="1400" dirty="0">
                <a:latin typeface="Times New Roman" panose="02020603050405020304" pitchFamily="18" charset="0"/>
                <a:cs typeface="Times New Roman" panose="02020603050405020304" pitchFamily="18" charset="0"/>
              </a:rPr>
              <a:t>, M., </a:t>
            </a:r>
            <a:r>
              <a:rPr lang="en-US" sz="1400" dirty="0" err="1">
                <a:latin typeface="Times New Roman" panose="02020603050405020304" pitchFamily="18" charset="0"/>
                <a:cs typeface="Times New Roman" panose="02020603050405020304" pitchFamily="18" charset="0"/>
              </a:rPr>
              <a:t>Kuivila</a:t>
            </a:r>
            <a:r>
              <a:rPr lang="en-US" sz="1400" dirty="0">
                <a:latin typeface="Times New Roman" panose="02020603050405020304" pitchFamily="18" charset="0"/>
                <a:cs typeface="Times New Roman" panose="02020603050405020304" pitchFamily="18" charset="0"/>
              </a:rPr>
              <a:t>, H., </a:t>
            </a:r>
            <a:r>
              <a:rPr lang="en-US" sz="1400" dirty="0" err="1">
                <a:latin typeface="Times New Roman" panose="02020603050405020304" pitchFamily="18" charset="0"/>
                <a:cs typeface="Times New Roman" panose="02020603050405020304" pitchFamily="18" charset="0"/>
              </a:rPr>
              <a:t>Oikarainen</a:t>
            </a:r>
            <a:r>
              <a:rPr lang="en-US" sz="1400" dirty="0">
                <a:latin typeface="Times New Roman" panose="02020603050405020304" pitchFamily="18" charset="0"/>
                <a:cs typeface="Times New Roman" panose="02020603050405020304" pitchFamily="18" charset="0"/>
              </a:rPr>
              <a:t>, A., </a:t>
            </a:r>
            <a:r>
              <a:rPr lang="en-US" sz="1400" dirty="0" err="1">
                <a:latin typeface="Times New Roman" panose="02020603050405020304" pitchFamily="18" charset="0"/>
                <a:cs typeface="Times New Roman" panose="02020603050405020304" pitchFamily="18" charset="0"/>
              </a:rPr>
              <a:t>Tomietto</a:t>
            </a:r>
            <a:r>
              <a:rPr lang="en-US" sz="1400" dirty="0">
                <a:latin typeface="Times New Roman" panose="02020603050405020304" pitchFamily="18" charset="0"/>
                <a:cs typeface="Times New Roman" panose="02020603050405020304" pitchFamily="18" charset="0"/>
              </a:rPr>
              <a:t>, M., </a:t>
            </a:r>
            <a:r>
              <a:rPr lang="en-US" sz="1400" dirty="0" err="1">
                <a:latin typeface="Times New Roman" panose="02020603050405020304" pitchFamily="18" charset="0"/>
                <a:cs typeface="Times New Roman" panose="02020603050405020304" pitchFamily="18" charset="0"/>
              </a:rPr>
              <a:t>Juntunen</a:t>
            </a:r>
            <a:r>
              <a:rPr lang="en-US" sz="1400" dirty="0">
                <a:latin typeface="Times New Roman" panose="02020603050405020304" pitchFamily="18" charset="0"/>
                <a:cs typeface="Times New Roman" panose="02020603050405020304" pitchFamily="18" charset="0"/>
              </a:rPr>
              <a:t>, J., </a:t>
            </a:r>
            <a:r>
              <a:rPr lang="en-US" sz="1400" dirty="0" err="1">
                <a:latin typeface="Times New Roman" panose="02020603050405020304" pitchFamily="18" charset="0"/>
                <a:cs typeface="Times New Roman" panose="02020603050405020304" pitchFamily="18" charset="0"/>
              </a:rPr>
              <a:t>Tuomikoski</a:t>
            </a:r>
            <a:r>
              <a:rPr lang="en-US" sz="1400" dirty="0">
                <a:latin typeface="Times New Roman" panose="02020603050405020304" pitchFamily="18" charset="0"/>
                <a:cs typeface="Times New Roman" panose="02020603050405020304" pitchFamily="18" charset="0"/>
              </a:rPr>
              <a:t>, A.-M., &amp; </a:t>
            </a:r>
            <a:r>
              <a:rPr lang="en-US" sz="1400" dirty="0" err="1">
                <a:latin typeface="Times New Roman" panose="02020603050405020304" pitchFamily="18" charset="0"/>
                <a:cs typeface="Times New Roman" panose="02020603050405020304" pitchFamily="18" charset="0"/>
              </a:rPr>
              <a:t>Mikkonen</a:t>
            </a:r>
            <a:r>
              <a:rPr lang="en-US" sz="1400" dirty="0">
                <a:latin typeface="Times New Roman" panose="02020603050405020304" pitchFamily="18" charset="0"/>
                <a:cs typeface="Times New Roman" panose="02020603050405020304" pitchFamily="18" charset="0"/>
              </a:rPr>
              <a:t>, K. (2022). Integration strategies and models </a:t>
            </a:r>
            <a:r>
              <a:rPr lang="en-US" sz="1400" dirty="0" smtClean="0">
                <a:latin typeface="Times New Roman" panose="02020603050405020304" pitchFamily="18" charset="0"/>
                <a:cs typeface="Times New Roman" panose="02020603050405020304" pitchFamily="18" charset="0"/>
              </a:rPr>
              <a:t>	to </a:t>
            </a:r>
            <a:r>
              <a:rPr lang="en-US" sz="1400" dirty="0">
                <a:latin typeface="Times New Roman" panose="02020603050405020304" pitchFamily="18" charset="0"/>
                <a:cs typeface="Times New Roman" panose="02020603050405020304" pitchFamily="18" charset="0"/>
              </a:rPr>
              <a:t>support transition and adaptation of culturally and linguistically diverse nursing staff into healthcare environments: An umbrella review. </a:t>
            </a:r>
            <a:r>
              <a:rPr lang="en-US" sz="1400" i="1" dirty="0">
                <a:latin typeface="Times New Roman" panose="02020603050405020304" pitchFamily="18" charset="0"/>
                <a:cs typeface="Times New Roman" panose="02020603050405020304" pitchFamily="18" charset="0"/>
              </a:rPr>
              <a:t>International </a:t>
            </a:r>
            <a:r>
              <a:rPr lang="en-US" sz="1400" i="1" dirty="0" smtClean="0">
                <a:latin typeface="Times New Roman" panose="02020603050405020304" pitchFamily="18" charset="0"/>
                <a:cs typeface="Times New Roman" panose="02020603050405020304" pitchFamily="18" charset="0"/>
              </a:rPr>
              <a:t>	Journal </a:t>
            </a:r>
            <a:r>
              <a:rPr lang="en-US" sz="1400" i="1" dirty="0">
                <a:latin typeface="Times New Roman" panose="02020603050405020304" pitchFamily="18" charset="0"/>
                <a:cs typeface="Times New Roman" panose="02020603050405020304" pitchFamily="18" charset="0"/>
              </a:rPr>
              <a:t>of Nursing Studies</a:t>
            </a:r>
            <a:r>
              <a:rPr lang="en-US" sz="14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136</a:t>
            </a:r>
            <a:r>
              <a:rPr lang="en-US" sz="1400" dirty="0">
                <a:latin typeface="Times New Roman" panose="02020603050405020304" pitchFamily="18" charset="0"/>
                <a:cs typeface="Times New Roman" panose="02020603050405020304" pitchFamily="18" charset="0"/>
              </a:rPr>
              <a:t>(1), 104377. </a:t>
            </a:r>
            <a:r>
              <a:rPr lang="en-US" sz="1400" u="sng" dirty="0">
                <a:latin typeface="Times New Roman" panose="02020603050405020304" pitchFamily="18" charset="0"/>
                <a:cs typeface="Times New Roman" panose="02020603050405020304" pitchFamily="18" charset="0"/>
                <a:hlinkClick r:id="rId7"/>
              </a:rPr>
              <a:t>https://doi.org/10.1016/j.ijnurstu.2022.104377</a:t>
            </a:r>
            <a:endParaRPr lang="en-US" sz="1400" dirty="0">
              <a:latin typeface="Times New Roman" panose="02020603050405020304" pitchFamily="18" charset="0"/>
              <a:cs typeface="Times New Roman" panose="02020603050405020304" pitchFamily="18" charset="0"/>
            </a:endParaRPr>
          </a:p>
          <a:p>
            <a:pPr indent="-457200"/>
            <a:r>
              <a:rPr lang="en-US" sz="1400" dirty="0">
                <a:latin typeface="Times New Roman" panose="02020603050405020304" pitchFamily="18" charset="0"/>
                <a:cs typeface="Times New Roman" panose="02020603050405020304" pitchFamily="18" charset="0"/>
              </a:rPr>
              <a:t>Perez, B., </a:t>
            </a:r>
            <a:r>
              <a:rPr lang="en-US" sz="1400" dirty="0" err="1">
                <a:latin typeface="Times New Roman" panose="02020603050405020304" pitchFamily="18" charset="0"/>
                <a:cs typeface="Times New Roman" panose="02020603050405020304" pitchFamily="18" charset="0"/>
              </a:rPr>
              <a:t>Melkus</a:t>
            </a:r>
            <a:r>
              <a:rPr lang="en-US" sz="1400" dirty="0">
                <a:latin typeface="Times New Roman" panose="02020603050405020304" pitchFamily="18" charset="0"/>
                <a:cs typeface="Times New Roman" panose="02020603050405020304" pitchFamily="18" charset="0"/>
              </a:rPr>
              <a:t>, G., </a:t>
            </a:r>
            <a:r>
              <a:rPr lang="en-US" sz="1400" dirty="0" err="1">
                <a:latin typeface="Times New Roman" panose="02020603050405020304" pitchFamily="18" charset="0"/>
                <a:cs typeface="Times New Roman" panose="02020603050405020304" pitchFamily="18" charset="0"/>
              </a:rPr>
              <a:t>Vorderstrasse</a:t>
            </a:r>
            <a:r>
              <a:rPr lang="en-US" sz="1400" dirty="0">
                <a:latin typeface="Times New Roman" panose="02020603050405020304" pitchFamily="18" charset="0"/>
                <a:cs typeface="Times New Roman" panose="02020603050405020304" pitchFamily="18" charset="0"/>
              </a:rPr>
              <a:t>, A., Wright, F., Yu, G., Sun, Y., </a:t>
            </a:r>
            <a:r>
              <a:rPr lang="en-US" sz="1400" dirty="0" err="1">
                <a:latin typeface="Times New Roman" panose="02020603050405020304" pitchFamily="18" charset="0"/>
                <a:cs typeface="Times New Roman" panose="02020603050405020304" pitchFamily="18" charset="0"/>
              </a:rPr>
              <a:t>Crusto</a:t>
            </a:r>
            <a:r>
              <a:rPr lang="en-US" sz="1400" dirty="0">
                <a:latin typeface="Times New Roman" panose="02020603050405020304" pitchFamily="18" charset="0"/>
                <a:cs typeface="Times New Roman" panose="02020603050405020304" pitchFamily="18" charset="0"/>
              </a:rPr>
              <a:t>, C., &amp; Taylor, J. (2022). Latent class analysis of depressive symptom phenotypes among </a:t>
            </a:r>
            <a:r>
              <a:rPr lang="en-US" sz="1400" dirty="0" smtClean="0">
                <a:latin typeface="Times New Roman" panose="02020603050405020304" pitchFamily="18" charset="0"/>
                <a:cs typeface="Times New Roman" panose="02020603050405020304" pitchFamily="18" charset="0"/>
              </a:rPr>
              <a:t>	Black/African </a:t>
            </a:r>
            <a:r>
              <a:rPr lang="en-US" sz="1400" dirty="0">
                <a:latin typeface="Times New Roman" panose="02020603050405020304" pitchFamily="18" charset="0"/>
                <a:cs typeface="Times New Roman" panose="02020603050405020304" pitchFamily="18" charset="0"/>
              </a:rPr>
              <a:t>American mothers. </a:t>
            </a:r>
            <a:r>
              <a:rPr lang="en-US" sz="1400" i="1" dirty="0">
                <a:latin typeface="Times New Roman" panose="02020603050405020304" pitchFamily="18" charset="0"/>
                <a:cs typeface="Times New Roman" panose="02020603050405020304" pitchFamily="18" charset="0"/>
              </a:rPr>
              <a:t>Nursing Research</a:t>
            </a:r>
            <a:r>
              <a:rPr lang="en-US" sz="14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72</a:t>
            </a:r>
            <a:r>
              <a:rPr lang="en-US" sz="1400" dirty="0">
                <a:latin typeface="Times New Roman" panose="02020603050405020304" pitchFamily="18" charset="0"/>
                <a:cs typeface="Times New Roman" panose="02020603050405020304" pitchFamily="18" charset="0"/>
              </a:rPr>
              <a:t>(2), 93–102. </a:t>
            </a:r>
            <a:r>
              <a:rPr lang="en-US" sz="1400" u="sng" dirty="0">
                <a:latin typeface="Times New Roman" panose="02020603050405020304" pitchFamily="18" charset="0"/>
                <a:cs typeface="Times New Roman" panose="02020603050405020304" pitchFamily="18" charset="0"/>
                <a:hlinkClick r:id="rId8"/>
              </a:rPr>
              <a:t>https://doi.org/10.1097/NNR.0000000000000635</a:t>
            </a:r>
            <a:endParaRPr lang="en-US" sz="1400" dirty="0">
              <a:latin typeface="Times New Roman" panose="02020603050405020304" pitchFamily="18" charset="0"/>
              <a:cs typeface="Times New Roman" panose="02020603050405020304" pitchFamily="18" charset="0"/>
            </a:endParaRPr>
          </a:p>
          <a:p>
            <a:pPr indent="-457200"/>
            <a:r>
              <a:rPr lang="en-US" sz="1400" dirty="0" err="1">
                <a:latin typeface="Times New Roman" panose="02020603050405020304" pitchFamily="18" charset="0"/>
                <a:cs typeface="Times New Roman" panose="02020603050405020304" pitchFamily="18" charset="0"/>
              </a:rPr>
              <a:t>Solanas</a:t>
            </a:r>
            <a:r>
              <a:rPr lang="en-US" sz="1400" dirty="0">
                <a:latin typeface="Times New Roman" panose="02020603050405020304" pitchFamily="18" charset="0"/>
                <a:cs typeface="Times New Roman" panose="02020603050405020304" pitchFamily="18" charset="0"/>
              </a:rPr>
              <a:t>, I., </a:t>
            </a:r>
            <a:r>
              <a:rPr lang="en-US" sz="1400" dirty="0" err="1">
                <a:latin typeface="Times New Roman" panose="02020603050405020304" pitchFamily="18" charset="0"/>
                <a:cs typeface="Times New Roman" panose="02020603050405020304" pitchFamily="18" charset="0"/>
              </a:rPr>
              <a:t>Lizalde</a:t>
            </a:r>
            <a:r>
              <a:rPr lang="en-US" sz="1400" dirty="0">
                <a:latin typeface="Times New Roman" panose="02020603050405020304" pitchFamily="18" charset="0"/>
                <a:cs typeface="Times New Roman" panose="02020603050405020304" pitchFamily="18" charset="0"/>
              </a:rPr>
              <a:t>, E., </a:t>
            </a:r>
            <a:r>
              <a:rPr lang="en-US" sz="1400" dirty="0" err="1">
                <a:latin typeface="Times New Roman" panose="02020603050405020304" pitchFamily="18" charset="0"/>
                <a:cs typeface="Times New Roman" panose="02020603050405020304" pitchFamily="18" charset="0"/>
              </a:rPr>
              <a:t>Alcober</a:t>
            </a:r>
            <a:r>
              <a:rPr lang="en-US" sz="1400" dirty="0">
                <a:latin typeface="Times New Roman" panose="02020603050405020304" pitchFamily="18" charset="0"/>
                <a:cs typeface="Times New Roman" panose="02020603050405020304" pitchFamily="18" charset="0"/>
              </a:rPr>
              <a:t>, N., </a:t>
            </a:r>
            <a:r>
              <a:rPr lang="en-US" sz="1400" dirty="0" err="1">
                <a:latin typeface="Times New Roman" panose="02020603050405020304" pitchFamily="18" charset="0"/>
                <a:cs typeface="Times New Roman" panose="02020603050405020304" pitchFamily="18" charset="0"/>
              </a:rPr>
              <a:t>Vanceulebroeck</a:t>
            </a:r>
            <a:r>
              <a:rPr lang="en-US" sz="1400" dirty="0">
                <a:latin typeface="Times New Roman" panose="02020603050405020304" pitchFamily="18" charset="0"/>
                <a:cs typeface="Times New Roman" panose="02020603050405020304" pitchFamily="18" charset="0"/>
              </a:rPr>
              <a:t>, V., </a:t>
            </a:r>
            <a:r>
              <a:rPr lang="en-US" sz="1400" dirty="0" err="1">
                <a:latin typeface="Times New Roman" panose="02020603050405020304" pitchFamily="18" charset="0"/>
                <a:cs typeface="Times New Roman" panose="02020603050405020304" pitchFamily="18" charset="0"/>
              </a:rPr>
              <a:t>Dehaes</a:t>
            </a:r>
            <a:r>
              <a:rPr lang="en-US" sz="1400" dirty="0">
                <a:latin typeface="Times New Roman" panose="02020603050405020304" pitchFamily="18" charset="0"/>
                <a:cs typeface="Times New Roman" panose="02020603050405020304" pitchFamily="18" charset="0"/>
              </a:rPr>
              <a:t>, S., </a:t>
            </a:r>
            <a:r>
              <a:rPr lang="en-US" sz="1400" dirty="0" err="1">
                <a:latin typeface="Times New Roman" panose="02020603050405020304" pitchFamily="18" charset="0"/>
                <a:cs typeface="Times New Roman" panose="02020603050405020304" pitchFamily="18" charset="0"/>
              </a:rPr>
              <a:t>Kalkan</a:t>
            </a:r>
            <a:r>
              <a:rPr lang="en-US" sz="1400" dirty="0">
                <a:latin typeface="Times New Roman" panose="02020603050405020304" pitchFamily="18" charset="0"/>
                <a:cs typeface="Times New Roman" panose="02020603050405020304" pitchFamily="18" charset="0"/>
              </a:rPr>
              <a:t>, I., </a:t>
            </a:r>
            <a:r>
              <a:rPr lang="en-US" sz="1400" dirty="0" err="1">
                <a:latin typeface="Times New Roman" panose="02020603050405020304" pitchFamily="18" charset="0"/>
                <a:cs typeface="Times New Roman" panose="02020603050405020304" pitchFamily="18" charset="0"/>
              </a:rPr>
              <a:t>Kömürcü</a:t>
            </a:r>
            <a:r>
              <a:rPr lang="en-US" sz="1400" dirty="0">
                <a:latin typeface="Times New Roman" panose="02020603050405020304" pitchFamily="18" charset="0"/>
                <a:cs typeface="Times New Roman" panose="02020603050405020304" pitchFamily="18" charset="0"/>
              </a:rPr>
              <a:t>, N., Coelho, M., Coelho, T., Nova, A., </a:t>
            </a:r>
            <a:r>
              <a:rPr lang="en-US" sz="1400" dirty="0" err="1">
                <a:latin typeface="Times New Roman" panose="02020603050405020304" pitchFamily="18" charset="0"/>
                <a:cs typeface="Times New Roman" panose="02020603050405020304" pitchFamily="18" charset="0"/>
              </a:rPr>
              <a:t>Cordeiro</a:t>
            </a:r>
            <a:r>
              <a:rPr lang="en-US" sz="1400" dirty="0">
                <a:latin typeface="Times New Roman" panose="02020603050405020304" pitchFamily="18" charset="0"/>
                <a:cs typeface="Times New Roman" panose="02020603050405020304" pitchFamily="18" charset="0"/>
              </a:rPr>
              <a:t>, R., Romero, L., Valera, A., </a:t>
            </a:r>
            <a:r>
              <a:rPr lang="en-US" sz="1400" dirty="0" smtClean="0">
                <a:latin typeface="Times New Roman" panose="02020603050405020304" pitchFamily="18" charset="0"/>
                <a:cs typeface="Times New Roman" panose="02020603050405020304" pitchFamily="18" charset="0"/>
              </a:rPr>
              <a:t>	&amp; </a:t>
            </a:r>
            <a:r>
              <a:rPr lang="en-US" sz="1400" dirty="0">
                <a:latin typeface="Times New Roman" panose="02020603050405020304" pitchFamily="18" charset="0"/>
                <a:cs typeface="Times New Roman" panose="02020603050405020304" pitchFamily="18" charset="0"/>
              </a:rPr>
              <a:t>Esparza, I. (2021). Nursing students’ experience of learning cultural competence. </a:t>
            </a:r>
            <a:r>
              <a:rPr lang="en-US" sz="1400" i="1" dirty="0">
                <a:latin typeface="Times New Roman" panose="02020603050405020304" pitchFamily="18" charset="0"/>
                <a:cs typeface="Times New Roman" panose="02020603050405020304" pitchFamily="18" charset="0"/>
              </a:rPr>
              <a:t>Public Library of Science (</a:t>
            </a:r>
            <a:r>
              <a:rPr lang="en-US" sz="1400" i="1" dirty="0" err="1">
                <a:latin typeface="Times New Roman" panose="02020603050405020304" pitchFamily="18" charset="0"/>
                <a:cs typeface="Times New Roman" panose="02020603050405020304" pitchFamily="18" charset="0"/>
              </a:rPr>
              <a:t>Plos</a:t>
            </a:r>
            <a:r>
              <a:rPr lang="en-US" sz="1400" i="1" dirty="0">
                <a:latin typeface="Times New Roman" panose="02020603050405020304" pitchFamily="18" charset="0"/>
                <a:cs typeface="Times New Roman" panose="02020603050405020304" pitchFamily="18" charset="0"/>
              </a:rPr>
              <a:t>) One</a:t>
            </a:r>
            <a:r>
              <a:rPr lang="en-US" sz="14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16</a:t>
            </a:r>
            <a:r>
              <a:rPr lang="en-US" sz="1400" dirty="0">
                <a:latin typeface="Times New Roman" panose="02020603050405020304" pitchFamily="18" charset="0"/>
                <a:cs typeface="Times New Roman" panose="02020603050405020304" pitchFamily="18" charset="0"/>
              </a:rPr>
              <a:t>(12). </a:t>
            </a:r>
            <a:r>
              <a:rPr lang="en-US" sz="1400" dirty="0" smtClean="0">
                <a:latin typeface="Times New Roman" panose="02020603050405020304" pitchFamily="18" charset="0"/>
                <a:cs typeface="Times New Roman" panose="02020603050405020304" pitchFamily="18" charset="0"/>
              </a:rPr>
              <a:t>	</a:t>
            </a:r>
            <a:r>
              <a:rPr lang="en-US" sz="1400" u="sng" dirty="0" smtClean="0">
                <a:latin typeface="Times New Roman" panose="02020603050405020304" pitchFamily="18" charset="0"/>
                <a:cs typeface="Times New Roman" panose="02020603050405020304" pitchFamily="18" charset="0"/>
                <a:hlinkClick r:id="rId9"/>
              </a:rPr>
              <a:t>https</a:t>
            </a:r>
            <a:r>
              <a:rPr lang="en-US" sz="1400" u="sng" dirty="0">
                <a:latin typeface="Times New Roman" panose="02020603050405020304" pitchFamily="18" charset="0"/>
                <a:cs typeface="Times New Roman" panose="02020603050405020304" pitchFamily="18" charset="0"/>
                <a:hlinkClick r:id="rId9"/>
              </a:rPr>
              <a:t>://doi.org/10.1371/journal.pone.0259802</a:t>
            </a:r>
            <a:endParaRPr lang="en-US" sz="1400" dirty="0">
              <a:latin typeface="Times New Roman" panose="02020603050405020304" pitchFamily="18" charset="0"/>
              <a:cs typeface="Times New Roman" panose="02020603050405020304" pitchFamily="18" charset="0"/>
            </a:endParaRPr>
          </a:p>
          <a:p>
            <a:pPr indent="-457200"/>
            <a:r>
              <a:rPr lang="en-US" sz="1400" dirty="0">
                <a:latin typeface="Times New Roman" panose="02020603050405020304" pitchFamily="18" charset="0"/>
                <a:cs typeface="Times New Roman" panose="02020603050405020304" pitchFamily="18" charset="0"/>
              </a:rPr>
              <a:t>Swanson, L., &amp; Raglan, G. (2023). Circadian interventions as adjunctive therapies to cognitive-behavioral therapy for insomnia. </a:t>
            </a:r>
            <a:r>
              <a:rPr lang="en-US" sz="1400" i="1" dirty="0">
                <a:latin typeface="Times New Roman" panose="02020603050405020304" pitchFamily="18" charset="0"/>
                <a:cs typeface="Times New Roman" panose="02020603050405020304" pitchFamily="18" charset="0"/>
              </a:rPr>
              <a:t>Sleep Medicine Clinics</a:t>
            </a:r>
            <a:r>
              <a:rPr lang="en-US" sz="14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18</a:t>
            </a:r>
            <a:r>
              <a:rPr lang="en-US" sz="1400" dirty="0">
                <a:latin typeface="Times New Roman" panose="02020603050405020304" pitchFamily="18" charset="0"/>
                <a:cs typeface="Times New Roman" panose="02020603050405020304" pitchFamily="18" charset="0"/>
              </a:rPr>
              <a:t>(1), 21</a:t>
            </a:r>
            <a:r>
              <a:rPr lang="en-US" sz="1400" dirty="0" smtClean="0">
                <a:latin typeface="Times New Roman" panose="02020603050405020304" pitchFamily="18" charset="0"/>
                <a:cs typeface="Times New Roman" panose="02020603050405020304" pitchFamily="18" charset="0"/>
              </a:rPr>
              <a:t>–	30</a:t>
            </a:r>
            <a:r>
              <a:rPr lang="en-US" sz="1400" dirty="0">
                <a:latin typeface="Times New Roman" panose="02020603050405020304" pitchFamily="18" charset="0"/>
                <a:cs typeface="Times New Roman" panose="02020603050405020304" pitchFamily="18" charset="0"/>
              </a:rPr>
              <a:t>. </a:t>
            </a:r>
            <a:r>
              <a:rPr lang="en-US" sz="1400" u="sng" dirty="0">
                <a:latin typeface="Times New Roman" panose="02020603050405020304" pitchFamily="18" charset="0"/>
                <a:cs typeface="Times New Roman" panose="02020603050405020304" pitchFamily="18" charset="0"/>
                <a:hlinkClick r:id="rId10"/>
              </a:rPr>
              <a:t>https://doi.org/10.1016/j.jsmc.2022.09.004</a:t>
            </a:r>
            <a:r>
              <a:rPr lang="en-US" sz="1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36797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456" y="216535"/>
            <a:ext cx="11153802" cy="575808"/>
          </a:xfrm>
        </p:spPr>
        <p:txBody>
          <a:bodyPr>
            <a:normAutofit fontScale="90000"/>
          </a:bodyPr>
          <a:lstStyle/>
          <a:p>
            <a:r>
              <a:rPr lang="en-US" b="1" dirty="0">
                <a:latin typeface="Times New Roman" panose="02020603050405020304" pitchFamily="18" charset="0"/>
                <a:cs typeface="Times New Roman" panose="02020603050405020304" pitchFamily="18" charset="0"/>
              </a:rPr>
              <a:t>Introduction to Cultural Competence in </a:t>
            </a:r>
            <a:r>
              <a:rPr lang="en-US" b="1" dirty="0" smtClean="0">
                <a:latin typeface="Times New Roman" panose="02020603050405020304" pitchFamily="18" charset="0"/>
                <a:cs typeface="Times New Roman" panose="02020603050405020304" pitchFamily="18" charset="0"/>
              </a:rPr>
              <a:t>Nursing</a:t>
            </a:r>
            <a:endParaRPr lang="en-US" dirty="0"/>
          </a:p>
        </p:txBody>
      </p:sp>
      <p:sp>
        <p:nvSpPr>
          <p:cNvPr id="3" name="Subtitle 2"/>
          <p:cNvSpPr>
            <a:spLocks noGrp="1"/>
          </p:cNvSpPr>
          <p:nvPr>
            <p:ph type="subTitle" idx="1"/>
          </p:nvPr>
        </p:nvSpPr>
        <p:spPr>
          <a:xfrm>
            <a:off x="464456" y="1569777"/>
            <a:ext cx="11153803" cy="5058687"/>
          </a:xfrm>
        </p:spPr>
        <p:txBody>
          <a:bodyPr/>
          <a:lstStyle/>
          <a:p>
            <a:pPr marL="571500" indent="-342900">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Cultural competence in professional nursing practice involves providing culturally responsive care to the patient.</a:t>
            </a:r>
          </a:p>
          <a:p>
            <a:pPr marL="571500" indent="-342900">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Respect for patients' cultural diversity and differences in values, beliefs, customs, and behaviors</a:t>
            </a:r>
          </a:p>
          <a:p>
            <a:pPr marL="571500" indent="-342900">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 Listening to the patient, feeling compassion, and  openness</a:t>
            </a:r>
          </a:p>
          <a:p>
            <a:pPr marL="571500" indent="-342900">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Cultural competence helps the nurse build trust </a:t>
            </a:r>
          </a:p>
          <a:p>
            <a:pPr marL="571500" indent="-342900">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Role of cultural diversity in health care systems</a:t>
            </a:r>
            <a:endParaRPr lang="en-US" dirty="0"/>
          </a:p>
        </p:txBody>
      </p:sp>
      <p:sp>
        <p:nvSpPr>
          <p:cNvPr id="4" name="TextBox 3">
            <a:extLst>
              <a:ext uri="{FF2B5EF4-FFF2-40B4-BE49-F238E27FC236}">
                <a16:creationId xmlns:a16="http://schemas.microsoft.com/office/drawing/2014/main" id="{4503116A-862D-9136-F7B9-771E2C0CD636}"/>
              </a:ext>
            </a:extLst>
          </p:cNvPr>
          <p:cNvSpPr txBox="1"/>
          <p:nvPr/>
        </p:nvSpPr>
        <p:spPr>
          <a:xfrm>
            <a:off x="4594464" y="6166800"/>
            <a:ext cx="6098874" cy="461665"/>
          </a:xfrm>
          <a:prstGeom prst="rect">
            <a:avLst/>
          </a:prstGeom>
          <a:noFill/>
        </p:spPr>
        <p:txBody>
          <a:bodyPr wrap="square">
            <a:spAutoFit/>
          </a:bodyPr>
          <a:lstStyle/>
          <a:p>
            <a:pPr algn="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Solanas</a:t>
            </a:r>
            <a:r>
              <a:rPr lang="en-US" sz="2400" dirty="0">
                <a:latin typeface="Times New Roman" panose="02020603050405020304" pitchFamily="18" charset="0"/>
                <a:cs typeface="Times New Roman" panose="02020603050405020304" pitchFamily="18" charset="0"/>
              </a:rPr>
              <a:t> et al., </a:t>
            </a:r>
            <a:r>
              <a:rPr lang="en-US" sz="2400" dirty="0" smtClean="0">
                <a:latin typeface="Times New Roman" panose="02020603050405020304" pitchFamily="18" charset="0"/>
                <a:cs typeface="Times New Roman" panose="02020603050405020304" pitchFamily="18" charset="0"/>
              </a:rPr>
              <a:t>2021)</a:t>
            </a:r>
            <a:endParaRPr lang="aa-E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1544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455" y="216535"/>
            <a:ext cx="11853788" cy="575808"/>
          </a:xfrm>
        </p:spPr>
        <p:txBody>
          <a:bodyPr>
            <a:normAutofit fontScale="90000"/>
          </a:bodyPr>
          <a:lstStyle/>
          <a:p>
            <a:r>
              <a:rPr lang="en-US" b="1" dirty="0">
                <a:latin typeface="Times New Roman" panose="02020603050405020304" pitchFamily="18" charset="0"/>
                <a:cs typeface="Times New Roman" panose="02020603050405020304" pitchFamily="18" charset="0"/>
              </a:rPr>
              <a:t>Benefits of Culturally Competent Care</a:t>
            </a:r>
          </a:p>
        </p:txBody>
      </p:sp>
      <p:sp>
        <p:nvSpPr>
          <p:cNvPr id="3" name="Subtitle 2"/>
          <p:cNvSpPr>
            <a:spLocks noGrp="1"/>
          </p:cNvSpPr>
          <p:nvPr>
            <p:ph type="subTitle" idx="1"/>
          </p:nvPr>
        </p:nvSpPr>
        <p:spPr>
          <a:xfrm>
            <a:off x="152401" y="1394939"/>
            <a:ext cx="11868150" cy="4827854"/>
          </a:xfrm>
        </p:spPr>
        <p:txBody>
          <a:bodyPr/>
          <a:lstStyle/>
          <a:p>
            <a:pPr marL="228600"/>
            <a:endParaRPr lang="en-US" sz="2200" dirty="0"/>
          </a:p>
          <a:p>
            <a:pPr marL="571500" indent="-342900">
              <a:lnSpc>
                <a:spcPct val="150000"/>
              </a:lnSpc>
              <a:buFont typeface="Arial" panose="020B0604020202020204" pitchFamily="34" charset="0"/>
              <a:buChar char="•"/>
            </a:pPr>
            <a:r>
              <a:rPr lang="en-US" sz="2200" dirty="0">
                <a:solidFill>
                  <a:schemeClr val="tx1"/>
                </a:solidFill>
                <a:latin typeface="Times New Roman" panose="02020603050405020304" pitchFamily="18" charset="0"/>
                <a:cs typeface="Times New Roman" panose="02020603050405020304" pitchFamily="18" charset="0"/>
              </a:rPr>
              <a:t>The New York University Rory Meyers College of Nursing and the Columbia University School of Nursing, respectively. </a:t>
            </a:r>
          </a:p>
          <a:p>
            <a:pPr marL="571500" indent="-342900">
              <a:lnSpc>
                <a:spcPct val="150000"/>
              </a:lnSpc>
              <a:buFont typeface="Arial" panose="020B0604020202020204" pitchFamily="34" charset="0"/>
              <a:buChar char="•"/>
            </a:pPr>
            <a:r>
              <a:rPr lang="en-US" sz="2200" dirty="0">
                <a:solidFill>
                  <a:schemeClr val="tx1"/>
                </a:solidFill>
                <a:latin typeface="Times New Roman" panose="02020603050405020304" pitchFamily="18" charset="0"/>
                <a:cs typeface="Times New Roman" panose="02020603050405020304" pitchFamily="18" charset="0"/>
              </a:rPr>
              <a:t>Improved blood pressure drug compliance </a:t>
            </a:r>
          </a:p>
          <a:p>
            <a:pPr marL="571500" indent="-342900">
              <a:lnSpc>
                <a:spcPct val="150000"/>
              </a:lnSpc>
              <a:buFont typeface="Arial" panose="020B0604020202020204" pitchFamily="34" charset="0"/>
              <a:buChar char="•"/>
            </a:pPr>
            <a:r>
              <a:rPr lang="en-US" sz="2200" dirty="0">
                <a:solidFill>
                  <a:schemeClr val="tx1"/>
                </a:solidFill>
                <a:latin typeface="Times New Roman" panose="02020603050405020304" pitchFamily="18" charset="0"/>
                <a:cs typeface="Times New Roman" panose="02020603050405020304" pitchFamily="18" charset="0"/>
              </a:rPr>
              <a:t>Cleveland Clinic's multilingual patient navigation program is notably on display. Cleveland Clinic's multilingual patient navigation program is also on display.</a:t>
            </a:r>
          </a:p>
          <a:p>
            <a:pPr marL="571500" indent="-342900">
              <a:lnSpc>
                <a:spcPct val="150000"/>
              </a:lnSpc>
              <a:buFont typeface="Arial" panose="020B0604020202020204" pitchFamily="34" charset="0"/>
              <a:buChar char="•"/>
            </a:pPr>
            <a:r>
              <a:rPr lang="en-US" sz="2200" dirty="0">
                <a:solidFill>
                  <a:schemeClr val="tx1"/>
                </a:solidFill>
                <a:latin typeface="Times New Roman" panose="02020603050405020304" pitchFamily="18" charset="0"/>
                <a:cs typeface="Times New Roman" panose="02020603050405020304" pitchFamily="18" charset="0"/>
              </a:rPr>
              <a:t>By taking culturally informed steps, the conversation between the provider and patient is better. </a:t>
            </a:r>
          </a:p>
          <a:p>
            <a:pPr marL="571500" indent="-342900">
              <a:lnSpc>
                <a:spcPct val="150000"/>
              </a:lnSpc>
              <a:buFont typeface="Arial" panose="020B0604020202020204" pitchFamily="34" charset="0"/>
              <a:buChar char="•"/>
            </a:pPr>
            <a:r>
              <a:rPr lang="en-US" sz="2200" dirty="0">
                <a:solidFill>
                  <a:schemeClr val="tx1"/>
                </a:solidFill>
                <a:latin typeface="Times New Roman" panose="02020603050405020304" pitchFamily="18" charset="0"/>
                <a:cs typeface="Times New Roman" panose="02020603050405020304" pitchFamily="18" charset="0"/>
              </a:rPr>
              <a:t>Helps to improve patient satisfaction, which in turn improves health outcomes</a:t>
            </a:r>
            <a:endParaRPr lang="en-US" sz="2200" dirty="0"/>
          </a:p>
        </p:txBody>
      </p:sp>
      <p:sp>
        <p:nvSpPr>
          <p:cNvPr id="4" name="TextBox 3">
            <a:extLst>
              <a:ext uri="{FF2B5EF4-FFF2-40B4-BE49-F238E27FC236}">
                <a16:creationId xmlns:a16="http://schemas.microsoft.com/office/drawing/2014/main" id="{4503116A-862D-9136-F7B9-771E2C0CD636}"/>
              </a:ext>
            </a:extLst>
          </p:cNvPr>
          <p:cNvSpPr txBox="1"/>
          <p:nvPr/>
        </p:nvSpPr>
        <p:spPr>
          <a:xfrm>
            <a:off x="4423014" y="5935967"/>
            <a:ext cx="6098874" cy="461665"/>
          </a:xfrm>
          <a:prstGeom prst="rect">
            <a:avLst/>
          </a:prstGeom>
          <a:noFill/>
        </p:spPr>
        <p:txBody>
          <a:bodyPr wrap="square">
            <a:spAutoFit/>
          </a:bodyPr>
          <a:lstStyle/>
          <a:p>
            <a:pPr algn="r"/>
            <a:r>
              <a:rPr lang="en-US" sz="2400" dirty="0">
                <a:latin typeface="Times New Roman" panose="02020603050405020304" pitchFamily="18" charset="0"/>
                <a:cs typeface="Times New Roman" panose="02020603050405020304" pitchFamily="18" charset="0"/>
              </a:rPr>
              <a:t>(Perez et al., </a:t>
            </a:r>
            <a:r>
              <a:rPr lang="en-US" sz="2400" dirty="0" smtClean="0">
                <a:latin typeface="Times New Roman" panose="02020603050405020304" pitchFamily="18" charset="0"/>
                <a:cs typeface="Times New Roman" panose="02020603050405020304" pitchFamily="18" charset="0"/>
              </a:rPr>
              <a:t>2022;</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Cleveland </a:t>
            </a:r>
            <a:r>
              <a:rPr lang="en-US" sz="2400" dirty="0">
                <a:latin typeface="Times New Roman" panose="02020603050405020304" pitchFamily="18" charset="0"/>
                <a:cs typeface="Times New Roman" panose="02020603050405020304" pitchFamily="18" charset="0"/>
              </a:rPr>
              <a:t>Clinic, </a:t>
            </a:r>
            <a:r>
              <a:rPr lang="en-US" sz="2400" dirty="0" err="1">
                <a:latin typeface="Times New Roman" panose="02020603050405020304" pitchFamily="18" charset="0"/>
                <a:cs typeface="Times New Roman" panose="02020603050405020304" pitchFamily="18" charset="0"/>
              </a:rPr>
              <a:t>n.d</a:t>
            </a:r>
            <a:r>
              <a:rPr lang="en-US" sz="2400" dirty="0" err="1"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endParaRPr lang="aa-E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6882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455" y="216535"/>
            <a:ext cx="11378295" cy="575808"/>
          </a:xfrm>
        </p:spPr>
        <p:txBody>
          <a:bodyPr>
            <a:normAutofit fontScale="90000"/>
          </a:bodyPr>
          <a:lstStyle/>
          <a:p>
            <a:r>
              <a:rPr lang="en-US" b="1" dirty="0">
                <a:latin typeface="Times New Roman" panose="02020603050405020304" pitchFamily="18" charset="0"/>
                <a:cs typeface="Times New Roman" panose="02020603050405020304" pitchFamily="18" charset="0"/>
              </a:rPr>
              <a:t>Practical Approaches to Cultural Competence</a:t>
            </a:r>
          </a:p>
        </p:txBody>
      </p:sp>
      <p:sp>
        <p:nvSpPr>
          <p:cNvPr id="3" name="Subtitle 2"/>
          <p:cNvSpPr>
            <a:spLocks noGrp="1"/>
          </p:cNvSpPr>
          <p:nvPr>
            <p:ph type="subTitle" idx="1"/>
          </p:nvPr>
        </p:nvSpPr>
        <p:spPr>
          <a:xfrm>
            <a:off x="152401" y="1181061"/>
            <a:ext cx="11465858" cy="4827854"/>
          </a:xfrm>
        </p:spPr>
        <p:txBody>
          <a:bodyPr/>
          <a:lstStyle/>
          <a:p>
            <a:endParaRPr lang="en-US" dirty="0"/>
          </a:p>
          <a:p>
            <a:pPr marL="571500" indent="-342900">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Practicing self-reflection</a:t>
            </a:r>
          </a:p>
          <a:p>
            <a:pPr marL="571500" indent="-342900">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Cultural competence is a level of mastery of knowledge</a:t>
            </a:r>
          </a:p>
          <a:p>
            <a:pPr marL="571500" indent="-342900">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Creates an environment of respect and trust</a:t>
            </a:r>
          </a:p>
          <a:p>
            <a:pPr marL="571500" indent="-342900">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The cultures of patients can be accommodated with culturally appropriate educational resources.</a:t>
            </a:r>
          </a:p>
          <a:p>
            <a:pPr marL="571500" indent="-342900">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Make sure to have everyone understand and engaged.</a:t>
            </a:r>
            <a:endParaRPr lang="en-US" dirty="0"/>
          </a:p>
        </p:txBody>
      </p:sp>
      <p:sp>
        <p:nvSpPr>
          <p:cNvPr id="4" name="TextBox 3">
            <a:extLst>
              <a:ext uri="{FF2B5EF4-FFF2-40B4-BE49-F238E27FC236}">
                <a16:creationId xmlns:a16="http://schemas.microsoft.com/office/drawing/2014/main" id="{4503116A-862D-9136-F7B9-771E2C0CD636}"/>
              </a:ext>
            </a:extLst>
          </p:cNvPr>
          <p:cNvSpPr txBox="1"/>
          <p:nvPr/>
        </p:nvSpPr>
        <p:spPr>
          <a:xfrm>
            <a:off x="4423014" y="5778082"/>
            <a:ext cx="6098874" cy="461665"/>
          </a:xfrm>
          <a:prstGeom prst="rect">
            <a:avLst/>
          </a:prstGeom>
          <a:noFill/>
        </p:spPr>
        <p:txBody>
          <a:bodyPr wrap="square">
            <a:spAutoFit/>
          </a:bodyPr>
          <a:lstStyle/>
          <a:p>
            <a:pPr algn="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Solanas</a:t>
            </a:r>
            <a:r>
              <a:rPr lang="en-US" sz="2400" dirty="0">
                <a:latin typeface="Times New Roman" panose="02020603050405020304" pitchFamily="18" charset="0"/>
                <a:cs typeface="Times New Roman" panose="02020603050405020304" pitchFamily="18" charset="0"/>
              </a:rPr>
              <a:t> et al., </a:t>
            </a:r>
            <a:r>
              <a:rPr lang="en-US" sz="2400" dirty="0" smtClean="0">
                <a:latin typeface="Times New Roman" panose="02020603050405020304" pitchFamily="18" charset="0"/>
                <a:cs typeface="Times New Roman" panose="02020603050405020304" pitchFamily="18" charset="0"/>
              </a:rPr>
              <a:t>2021) </a:t>
            </a:r>
            <a:endParaRPr lang="aa-E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5637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455" y="216535"/>
            <a:ext cx="11378295" cy="575808"/>
          </a:xfrm>
        </p:spPr>
        <p:txBody>
          <a:bodyPr>
            <a:normAutofit fontScale="90000"/>
          </a:bodyPr>
          <a:lstStyle/>
          <a:p>
            <a:r>
              <a:rPr lang="en-US" b="1" dirty="0">
                <a:latin typeface="Times New Roman" panose="02020603050405020304" pitchFamily="18" charset="0"/>
                <a:cs typeface="Times New Roman" panose="02020603050405020304" pitchFamily="18" charset="0"/>
              </a:rPr>
              <a:t>Importance of Patient’s Culture in Physical Assessment</a:t>
            </a:r>
          </a:p>
        </p:txBody>
      </p:sp>
      <p:sp>
        <p:nvSpPr>
          <p:cNvPr id="3" name="Subtitle 2"/>
          <p:cNvSpPr>
            <a:spLocks noGrp="1"/>
          </p:cNvSpPr>
          <p:nvPr>
            <p:ph type="subTitle" idx="1"/>
          </p:nvPr>
        </p:nvSpPr>
        <p:spPr>
          <a:xfrm>
            <a:off x="152401" y="1181060"/>
            <a:ext cx="11465858" cy="4985739"/>
          </a:xfrm>
        </p:spPr>
        <p:txBody>
          <a:bodyPr/>
          <a:lstStyle/>
          <a:p>
            <a:endParaRPr lang="en-US" dirty="0"/>
          </a:p>
          <a:p>
            <a:pPr marL="571500" indent="-342900">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The cultural history, norms, and beliefs of the patient(s) </a:t>
            </a:r>
          </a:p>
          <a:p>
            <a:pPr marL="571500" indent="-342900">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Cultural differences in patient beliefs can affect healthcare. There can be differences in patient beliefs about healthcare across cultures.</a:t>
            </a:r>
          </a:p>
          <a:p>
            <a:pPr marL="571500" indent="-342900">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Patients come to accept the assessment procedure</a:t>
            </a:r>
          </a:p>
          <a:p>
            <a:pPr marL="571500" indent="-342900">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Patients' linguistic abilities must be taken into account for assessing health.</a:t>
            </a:r>
          </a:p>
          <a:p>
            <a:pPr marL="571500" indent="-342900">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For an English-speaking case, the following symptoms may occur </a:t>
            </a:r>
          </a:p>
          <a:p>
            <a:pPr marL="571500" indent="-342900">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Nurses adjust their communication and evaluation techniques</a:t>
            </a:r>
            <a:endParaRPr lang="en-US" dirty="0"/>
          </a:p>
        </p:txBody>
      </p:sp>
      <p:sp>
        <p:nvSpPr>
          <p:cNvPr id="4" name="TextBox 3">
            <a:extLst>
              <a:ext uri="{FF2B5EF4-FFF2-40B4-BE49-F238E27FC236}">
                <a16:creationId xmlns:a16="http://schemas.microsoft.com/office/drawing/2014/main" id="{4503116A-862D-9136-F7B9-771E2C0CD636}"/>
              </a:ext>
            </a:extLst>
          </p:cNvPr>
          <p:cNvSpPr txBox="1"/>
          <p:nvPr/>
        </p:nvSpPr>
        <p:spPr>
          <a:xfrm>
            <a:off x="4613514" y="6166800"/>
            <a:ext cx="6098874" cy="461665"/>
          </a:xfrm>
          <a:prstGeom prst="rect">
            <a:avLst/>
          </a:prstGeom>
          <a:noFill/>
        </p:spPr>
        <p:txBody>
          <a:bodyPr wrap="square">
            <a:spAutoFit/>
          </a:bodyPr>
          <a:lstStyle/>
          <a:p>
            <a:pPr algn="r"/>
            <a:r>
              <a:rPr lang="en-US" sz="2400" dirty="0">
                <a:latin typeface="Times New Roman" panose="02020603050405020304" pitchFamily="18" charset="0"/>
                <a:cs typeface="Times New Roman" panose="02020603050405020304" pitchFamily="18" charset="0"/>
              </a:rPr>
              <a:t>(Easterling et al., </a:t>
            </a:r>
            <a:r>
              <a:rPr lang="en-US" sz="2400" dirty="0" smtClean="0">
                <a:latin typeface="Times New Roman" panose="02020603050405020304" pitchFamily="18" charset="0"/>
                <a:cs typeface="Times New Roman" panose="02020603050405020304" pitchFamily="18" charset="0"/>
              </a:rPr>
              <a:t>2021; </a:t>
            </a:r>
            <a:r>
              <a:rPr lang="en-US" sz="2400" dirty="0" err="1" smtClean="0">
                <a:latin typeface="Times New Roman" panose="02020603050405020304" pitchFamily="18" charset="0"/>
                <a:cs typeface="Times New Roman" panose="02020603050405020304" pitchFamily="18" charset="0"/>
              </a:rPr>
              <a:t>Kamau</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et al., 2022</a:t>
            </a:r>
            <a:r>
              <a:rPr lang="en-US" sz="2400" dirty="0" smtClean="0">
                <a:latin typeface="Times New Roman" panose="02020603050405020304" pitchFamily="18" charset="0"/>
                <a:cs typeface="Times New Roman" panose="02020603050405020304" pitchFamily="18" charset="0"/>
              </a:rPr>
              <a:t>) </a:t>
            </a:r>
            <a:endParaRPr lang="aa-E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5575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455" y="216535"/>
            <a:ext cx="11378295" cy="575808"/>
          </a:xfrm>
        </p:spPr>
        <p:txBody>
          <a:bodyPr>
            <a:normAutofit fontScale="90000"/>
          </a:bodyPr>
          <a:lstStyle/>
          <a:p>
            <a:r>
              <a:rPr lang="en-US" b="1" dirty="0">
                <a:latin typeface="Times New Roman" panose="02020603050405020304" pitchFamily="18" charset="0"/>
                <a:cs typeface="Times New Roman" panose="02020603050405020304" pitchFamily="18" charset="0"/>
              </a:rPr>
              <a:t>Patient Case Study – Cultural Background and Health Context</a:t>
            </a:r>
          </a:p>
        </p:txBody>
      </p:sp>
      <p:sp>
        <p:nvSpPr>
          <p:cNvPr id="3" name="Subtitle 2"/>
          <p:cNvSpPr>
            <a:spLocks noGrp="1"/>
          </p:cNvSpPr>
          <p:nvPr>
            <p:ph type="subTitle" idx="1"/>
          </p:nvPr>
        </p:nvSpPr>
        <p:spPr>
          <a:xfrm>
            <a:off x="152401" y="1181060"/>
            <a:ext cx="11465858" cy="5199419"/>
          </a:xfrm>
        </p:spPr>
        <p:txBody>
          <a:bodyPr/>
          <a:lstStyle/>
          <a:p>
            <a:endParaRPr lang="en-US" dirty="0"/>
          </a:p>
          <a:p>
            <a:pPr marL="571500" indent="-342900">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45-year-old Somali woman suffering from chronic migraines and depression</a:t>
            </a:r>
          </a:p>
          <a:p>
            <a:pPr marL="571500" indent="-342900">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Speaks minimal English</a:t>
            </a:r>
          </a:p>
          <a:p>
            <a:pPr marL="571500" indent="-342900">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Using traditional healing techniques of Somali like cupping and herbal tea.</a:t>
            </a:r>
          </a:p>
          <a:p>
            <a:pPr marL="571500" indent="-342900">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Patients are not familiar with Western medicine and rely on traditional medicine.</a:t>
            </a:r>
          </a:p>
          <a:p>
            <a:pPr marL="571500" indent="-342900">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Using a medical interpreter</a:t>
            </a:r>
          </a:p>
          <a:p>
            <a:pPr marL="571500" indent="-342900">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Patients received lessons in their native Somali language. Learning materials were provided in Somali (the patient's home language).</a:t>
            </a:r>
            <a:endParaRPr lang="en-US" dirty="0"/>
          </a:p>
        </p:txBody>
      </p:sp>
      <p:sp>
        <p:nvSpPr>
          <p:cNvPr id="4" name="TextBox 3">
            <a:extLst>
              <a:ext uri="{FF2B5EF4-FFF2-40B4-BE49-F238E27FC236}">
                <a16:creationId xmlns:a16="http://schemas.microsoft.com/office/drawing/2014/main" id="{4503116A-862D-9136-F7B9-771E2C0CD636}"/>
              </a:ext>
            </a:extLst>
          </p:cNvPr>
          <p:cNvSpPr txBox="1"/>
          <p:nvPr/>
        </p:nvSpPr>
        <p:spPr>
          <a:xfrm>
            <a:off x="3143250" y="6226629"/>
            <a:ext cx="7569138" cy="461665"/>
          </a:xfrm>
          <a:prstGeom prst="rect">
            <a:avLst/>
          </a:prstGeom>
          <a:noFill/>
        </p:spPr>
        <p:txBody>
          <a:bodyPr wrap="square">
            <a:spAutoFit/>
          </a:bodyPr>
          <a:lstStyle/>
          <a:p>
            <a:pPr algn="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Ferdjallah</a:t>
            </a:r>
            <a:r>
              <a:rPr lang="en-US" sz="2400" dirty="0">
                <a:latin typeface="Times New Roman" panose="02020603050405020304" pitchFamily="18" charset="0"/>
                <a:cs typeface="Times New Roman" panose="02020603050405020304" pitchFamily="18" charset="0"/>
              </a:rPr>
              <a:t> &amp; Hassan, </a:t>
            </a:r>
            <a:r>
              <a:rPr lang="en-US" sz="2400" dirty="0" smtClean="0">
                <a:latin typeface="Times New Roman" panose="02020603050405020304" pitchFamily="18" charset="0"/>
                <a:cs typeface="Times New Roman" panose="02020603050405020304" pitchFamily="18" charset="0"/>
              </a:rPr>
              <a:t>2021; </a:t>
            </a:r>
            <a:r>
              <a:rPr lang="en-US" sz="2400" dirty="0">
                <a:latin typeface="Times New Roman" panose="02020603050405020304" pitchFamily="18" charset="0"/>
                <a:cs typeface="Times New Roman" panose="02020603050405020304" pitchFamily="18" charset="0"/>
              </a:rPr>
              <a:t>(Easterling et al., 2021</a:t>
            </a:r>
            <a:r>
              <a:rPr lang="en-US" sz="2400" dirty="0" smtClean="0">
                <a:latin typeface="Times New Roman" panose="02020603050405020304" pitchFamily="18" charset="0"/>
                <a:cs typeface="Times New Roman" panose="02020603050405020304" pitchFamily="18" charset="0"/>
              </a:rPr>
              <a:t>) </a:t>
            </a:r>
            <a:endParaRPr lang="aa-E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0921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455" y="216535"/>
            <a:ext cx="11378295" cy="575808"/>
          </a:xfrm>
        </p:spPr>
        <p:txBody>
          <a:bodyPr>
            <a:normAutofit fontScale="90000"/>
          </a:bodyPr>
          <a:lstStyle/>
          <a:p>
            <a:r>
              <a:rPr lang="en-US" b="1" dirty="0">
                <a:latin typeface="Times New Roman" panose="02020603050405020304" pitchFamily="18" charset="0"/>
                <a:cs typeface="Times New Roman" panose="02020603050405020304" pitchFamily="18" charset="0"/>
              </a:rPr>
              <a:t>Identifying the Abnormal Findings</a:t>
            </a:r>
          </a:p>
        </p:txBody>
      </p:sp>
      <p:sp>
        <p:nvSpPr>
          <p:cNvPr id="3" name="Subtitle 2"/>
          <p:cNvSpPr>
            <a:spLocks noGrp="1"/>
          </p:cNvSpPr>
          <p:nvPr>
            <p:ph type="subTitle" idx="1"/>
          </p:nvPr>
        </p:nvSpPr>
        <p:spPr>
          <a:xfrm>
            <a:off x="152401" y="1181060"/>
            <a:ext cx="11465858" cy="5676939"/>
          </a:xfrm>
        </p:spPr>
        <p:txBody>
          <a:bodyPr/>
          <a:lstStyle/>
          <a:p>
            <a:endParaRPr lang="en-US" dirty="0"/>
          </a:p>
          <a:p>
            <a:pPr marL="571500" indent="-342900">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Chronic migraines, along with the potential for depression, were the foremost concerns.</a:t>
            </a:r>
          </a:p>
          <a:p>
            <a:pPr marL="571500" indent="-342900">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Lack of energy, feeling as if her headaches were getting worse,</a:t>
            </a:r>
          </a:p>
          <a:p>
            <a:pPr marL="571500" indent="-342900">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No acute neurological deficits </a:t>
            </a:r>
          </a:p>
          <a:p>
            <a:pPr marL="571500" indent="-342900">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Self-diagnosis by the patient of having chronic migraines and </a:t>
            </a:r>
            <a:r>
              <a:rPr lang="en-US" dirty="0" err="1">
                <a:solidFill>
                  <a:schemeClr val="tx1"/>
                </a:solidFill>
                <a:latin typeface="Times New Roman" panose="02020603050405020304" pitchFamily="18" charset="0"/>
                <a:cs typeface="Times New Roman" panose="02020603050405020304" pitchFamily="18" charset="0"/>
              </a:rPr>
              <a:t>depression.Patient's</a:t>
            </a:r>
            <a:r>
              <a:rPr lang="en-US" dirty="0">
                <a:solidFill>
                  <a:schemeClr val="tx1"/>
                </a:solidFill>
                <a:latin typeface="Times New Roman" panose="02020603050405020304" pitchFamily="18" charset="0"/>
                <a:cs typeface="Times New Roman" panose="02020603050405020304" pitchFamily="18" charset="0"/>
              </a:rPr>
              <a:t> self-diagnosis of chronic migraine and depression. The patient's abnormal symptoms corresponded to her elevated blood pressure.</a:t>
            </a:r>
          </a:p>
          <a:p>
            <a:pPr marL="571500" indent="-342900">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Techniques to improve mental health and ease </a:t>
            </a:r>
            <a:r>
              <a:rPr lang="en-US" dirty="0" err="1">
                <a:solidFill>
                  <a:schemeClr val="tx1"/>
                </a:solidFill>
                <a:latin typeface="Times New Roman" panose="02020603050405020304" pitchFamily="18" charset="0"/>
                <a:cs typeface="Times New Roman" panose="02020603050405020304" pitchFamily="18" charset="0"/>
              </a:rPr>
              <a:t>pain.Methods</a:t>
            </a:r>
            <a:r>
              <a:rPr lang="en-US" dirty="0">
                <a:solidFill>
                  <a:schemeClr val="tx1"/>
                </a:solidFill>
                <a:latin typeface="Times New Roman" panose="02020603050405020304" pitchFamily="18" charset="0"/>
                <a:cs typeface="Times New Roman" panose="02020603050405020304" pitchFamily="18" charset="0"/>
              </a:rPr>
              <a:t> for mental health and pain. </a:t>
            </a:r>
            <a:endParaRPr lang="en-US" dirty="0"/>
          </a:p>
        </p:txBody>
      </p:sp>
    </p:spTree>
    <p:extLst>
      <p:ext uri="{BB962C8B-B14F-4D97-AF65-F5344CB8AC3E}">
        <p14:creationId xmlns:p14="http://schemas.microsoft.com/office/powerpoint/2010/main" val="2066490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455" y="216535"/>
            <a:ext cx="11378295" cy="575808"/>
          </a:xfrm>
        </p:spPr>
        <p:txBody>
          <a:bodyPr>
            <a:normAutofit fontScale="90000"/>
          </a:bodyPr>
          <a:lstStyle/>
          <a:p>
            <a:r>
              <a:rPr lang="en-US" b="1" dirty="0">
                <a:latin typeface="Times New Roman" panose="02020603050405020304" pitchFamily="18" charset="0"/>
                <a:cs typeface="Times New Roman" panose="02020603050405020304" pitchFamily="18" charset="0"/>
              </a:rPr>
              <a:t>Characterizing the Finding Based on Patient’s Age and </a:t>
            </a:r>
            <a:r>
              <a:rPr lang="en-US" b="1" dirty="0" smtClean="0">
                <a:latin typeface="Times New Roman" panose="02020603050405020304" pitchFamily="18" charset="0"/>
                <a:cs typeface="Times New Roman" panose="02020603050405020304" pitchFamily="18" charset="0"/>
              </a:rPr>
              <a:t>Lifespan</a:t>
            </a:r>
            <a:endParaRPr lang="en-US"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401" y="1181061"/>
            <a:ext cx="11465858" cy="4827854"/>
          </a:xfrm>
        </p:spPr>
        <p:txBody>
          <a:bodyPr/>
          <a:lstStyle/>
          <a:p>
            <a:endParaRPr lang="en-US" dirty="0"/>
          </a:p>
          <a:p>
            <a:pPr marL="571500" indent="-342900">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A possible case of a Middle Adulthood health issue</a:t>
            </a:r>
          </a:p>
          <a:p>
            <a:pPr marL="571500" indent="-342900">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A variety of changes and transitions in a person's life.</a:t>
            </a:r>
          </a:p>
          <a:p>
            <a:pPr marL="571500" indent="-342900">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Developing mental health issues such as depression</a:t>
            </a:r>
          </a:p>
          <a:p>
            <a:pPr marL="571500" indent="-342900">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Seeking to change, and feeling low in energy, very irritable, and sad in general.</a:t>
            </a:r>
          </a:p>
          <a:p>
            <a:pPr marL="571500" indent="-342900">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Exhaustion, headaches, and irritability are symptoms that may occur.</a:t>
            </a:r>
          </a:p>
        </p:txBody>
      </p:sp>
      <p:sp>
        <p:nvSpPr>
          <p:cNvPr id="4" name="TextBox 3">
            <a:extLst>
              <a:ext uri="{FF2B5EF4-FFF2-40B4-BE49-F238E27FC236}">
                <a16:creationId xmlns:a16="http://schemas.microsoft.com/office/drawing/2014/main" id="{4503116A-862D-9136-F7B9-771E2C0CD636}"/>
              </a:ext>
            </a:extLst>
          </p:cNvPr>
          <p:cNvSpPr txBox="1"/>
          <p:nvPr/>
        </p:nvSpPr>
        <p:spPr>
          <a:xfrm>
            <a:off x="3143250" y="6226629"/>
            <a:ext cx="7569138" cy="461665"/>
          </a:xfrm>
          <a:prstGeom prst="rect">
            <a:avLst/>
          </a:prstGeom>
          <a:noFill/>
        </p:spPr>
        <p:txBody>
          <a:bodyPr wrap="square">
            <a:spAutoFit/>
          </a:bodyPr>
          <a:lstStyle/>
          <a:p>
            <a:pPr algn="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Casale</a:t>
            </a:r>
            <a:r>
              <a:rPr lang="en-US" sz="2400" dirty="0">
                <a:latin typeface="Times New Roman" panose="02020603050405020304" pitchFamily="18" charset="0"/>
                <a:cs typeface="Times New Roman" panose="02020603050405020304" pitchFamily="18" charset="0"/>
              </a:rPr>
              <a:t> et al., </a:t>
            </a:r>
            <a:r>
              <a:rPr lang="en-US" sz="2400" dirty="0" smtClean="0">
                <a:latin typeface="Times New Roman" panose="02020603050405020304" pitchFamily="18" charset="0"/>
                <a:cs typeface="Times New Roman" panose="02020603050405020304" pitchFamily="18" charset="0"/>
              </a:rPr>
              <a:t>2021) </a:t>
            </a:r>
            <a:endParaRPr lang="aa-E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5115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455" y="216535"/>
            <a:ext cx="11378295" cy="575808"/>
          </a:xfrm>
        </p:spPr>
        <p:txBody>
          <a:bodyPr>
            <a:normAutofit fontScale="90000"/>
          </a:bodyPr>
          <a:lstStyle/>
          <a:p>
            <a:r>
              <a:rPr lang="en-US" b="1" dirty="0">
                <a:latin typeface="Times New Roman" panose="02020603050405020304" pitchFamily="18" charset="0"/>
                <a:cs typeface="Times New Roman" panose="02020603050405020304" pitchFamily="18" charset="0"/>
              </a:rPr>
              <a:t>Cultural Considerations in Presenting the Abnormal Finding</a:t>
            </a:r>
          </a:p>
        </p:txBody>
      </p:sp>
      <p:sp>
        <p:nvSpPr>
          <p:cNvPr id="3" name="Subtitle 2"/>
          <p:cNvSpPr>
            <a:spLocks noGrp="1"/>
          </p:cNvSpPr>
          <p:nvPr>
            <p:ph type="subTitle" idx="1"/>
          </p:nvPr>
        </p:nvSpPr>
        <p:spPr>
          <a:xfrm>
            <a:off x="152400" y="1181061"/>
            <a:ext cx="11887199" cy="4827854"/>
          </a:xfrm>
        </p:spPr>
        <p:txBody>
          <a:bodyPr/>
          <a:lstStyle/>
          <a:p>
            <a:endParaRPr lang="en-US" dirty="0"/>
          </a:p>
          <a:p>
            <a:pPr marL="571500" indent="-342900">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Knowing about a patient's cultural beliefs and norms </a:t>
            </a:r>
          </a:p>
          <a:p>
            <a:pPr marL="571500" indent="-342900">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Family is the basis of Somali culture, and decisions are typically made within the family.</a:t>
            </a:r>
          </a:p>
          <a:p>
            <a:pPr marL="571500" indent="-342900">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Seeing a health care provider of the same </a:t>
            </a:r>
            <a:r>
              <a:rPr lang="en-US" dirty="0" err="1">
                <a:solidFill>
                  <a:schemeClr val="tx1"/>
                </a:solidFill>
                <a:latin typeface="Times New Roman" panose="02020603050405020304" pitchFamily="18" charset="0"/>
                <a:cs typeface="Times New Roman" panose="02020603050405020304" pitchFamily="18" charset="0"/>
              </a:rPr>
              <a:t>gender.Women's</a:t>
            </a:r>
            <a:r>
              <a:rPr lang="en-US" dirty="0">
                <a:solidFill>
                  <a:schemeClr val="tx1"/>
                </a:solidFill>
                <a:latin typeface="Times New Roman" panose="02020603050405020304" pitchFamily="18" charset="0"/>
                <a:cs typeface="Times New Roman" panose="02020603050405020304" pitchFamily="18" charset="0"/>
              </a:rPr>
              <a:t> preference for primary care.</a:t>
            </a:r>
          </a:p>
          <a:p>
            <a:pPr marL="571500" indent="-342900">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In Somalia, medicine is as crucial as in the West, and the culture of medicine is equally distinct.</a:t>
            </a:r>
          </a:p>
          <a:p>
            <a:pPr marL="571500" indent="-342900">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The use of an interpreter and the provision of teaching materials. </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503116A-862D-9136-F7B9-771E2C0CD636}"/>
              </a:ext>
            </a:extLst>
          </p:cNvPr>
          <p:cNvSpPr txBox="1"/>
          <p:nvPr/>
        </p:nvSpPr>
        <p:spPr>
          <a:xfrm>
            <a:off x="3143250" y="6226629"/>
            <a:ext cx="7569138" cy="461665"/>
          </a:xfrm>
          <a:prstGeom prst="rect">
            <a:avLst/>
          </a:prstGeom>
          <a:noFill/>
        </p:spPr>
        <p:txBody>
          <a:bodyPr wrap="square">
            <a:spAutoFit/>
          </a:bodyPr>
          <a:lstStyle/>
          <a:p>
            <a:pPr algn="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Casale</a:t>
            </a:r>
            <a:r>
              <a:rPr lang="en-US" sz="2400" dirty="0">
                <a:latin typeface="Times New Roman" panose="02020603050405020304" pitchFamily="18" charset="0"/>
                <a:cs typeface="Times New Roman" panose="02020603050405020304" pitchFamily="18" charset="0"/>
              </a:rPr>
              <a:t> et al., </a:t>
            </a:r>
            <a:r>
              <a:rPr lang="en-US" sz="2400" dirty="0" smtClean="0">
                <a:latin typeface="Times New Roman" panose="02020603050405020304" pitchFamily="18" charset="0"/>
                <a:cs typeface="Times New Roman" panose="02020603050405020304" pitchFamily="18" charset="0"/>
              </a:rPr>
              <a:t>2021; He </a:t>
            </a:r>
            <a:r>
              <a:rPr lang="en-US" sz="2400" dirty="0">
                <a:latin typeface="Times New Roman" panose="02020603050405020304" pitchFamily="18" charset="0"/>
                <a:cs typeface="Times New Roman" panose="02020603050405020304" pitchFamily="18" charset="0"/>
              </a:rPr>
              <a:t>et al., 2024</a:t>
            </a:r>
            <a:r>
              <a:rPr lang="en-US" sz="2400" dirty="0" smtClean="0">
                <a:latin typeface="Times New Roman" panose="02020603050405020304" pitchFamily="18" charset="0"/>
                <a:cs typeface="Times New Roman" panose="02020603050405020304" pitchFamily="18" charset="0"/>
              </a:rPr>
              <a:t>) </a:t>
            </a:r>
            <a:endParaRPr lang="aa-E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7581556"/>
      </p:ext>
    </p:extLst>
  </p:cSld>
  <p:clrMapOvr>
    <a:masterClrMapping/>
  </p:clrMapOvr>
</p:sld>
</file>

<file path=ppt/theme/theme1.xml><?xml version="1.0" encoding="utf-8"?>
<a:theme xmlns:a="http://schemas.openxmlformats.org/drawingml/2006/main" name="Office Theme">
  <a:themeElements>
    <a:clrScheme name="Custom 21">
      <a:dk1>
        <a:sysClr val="windowText" lastClr="000000"/>
      </a:dk1>
      <a:lt1>
        <a:sysClr val="window" lastClr="FFFFFF"/>
      </a:lt1>
      <a:dk2>
        <a:srgbClr val="44546A"/>
      </a:dk2>
      <a:lt2>
        <a:srgbClr val="E7E6E6"/>
      </a:lt2>
      <a:accent1>
        <a:srgbClr val="0085A3"/>
      </a:accent1>
      <a:accent2>
        <a:srgbClr val="FBB84B"/>
      </a:accent2>
      <a:accent3>
        <a:srgbClr val="5A5D66"/>
      </a:accent3>
      <a:accent4>
        <a:srgbClr val="45B29C"/>
      </a:accent4>
      <a:accent5>
        <a:srgbClr val="DFE0DB"/>
      </a:accent5>
      <a:accent6>
        <a:srgbClr val="5A5D66"/>
      </a:accent6>
      <a:hlink>
        <a:srgbClr val="0085A3"/>
      </a:hlink>
      <a:folHlink>
        <a:srgbClr val="0085A3"/>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ldenPowerpoint_2017" id="{24313F1E-116F-E24E-A1EE-4458AFCA02F3}" vid="{B7FEFC8E-A950-BF4E-8ACF-4E9D112343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979FCEFB13674589D388C9E45B5440" ma:contentTypeVersion="25" ma:contentTypeDescription="Create a new document." ma:contentTypeScope="" ma:versionID="c1f1e4317bb309d38bcb00c83588abc3">
  <xsd:schema xmlns:xsd="http://www.w3.org/2001/XMLSchema" xmlns:xs="http://www.w3.org/2001/XMLSchema" xmlns:p="http://schemas.microsoft.com/office/2006/metadata/properties" xmlns:ns2="42faebf3-165a-43d4-a890-254fb0f76761" xmlns:ns3="7006420f-a573-481b-b63e-226f188d5fd7" xmlns:ns4="7811b4f1-f50d-4aa5-9679-d259c0c69a16" targetNamespace="http://schemas.microsoft.com/office/2006/metadata/properties" ma:root="true" ma:fieldsID="7fd61872557b3f376ba69dbd3ee3df01" ns2:_="" ns3:_="" ns4:_="">
    <xsd:import namespace="42faebf3-165a-43d4-a890-254fb0f76761"/>
    <xsd:import namespace="7006420f-a573-481b-b63e-226f188d5fd7"/>
    <xsd:import namespace="7811b4f1-f50d-4aa5-9679-d259c0c69a16"/>
    <xsd:element name="properties">
      <xsd:complexType>
        <xsd:sequence>
          <xsd:element name="documentManagement">
            <xsd:complexType>
              <xsd:all>
                <xsd:element ref="ns2:Notes0" minOccurs="0"/>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faebf3-165a-43d4-a890-254fb0f76761" elementFormDefault="qualified">
    <xsd:import namespace="http://schemas.microsoft.com/office/2006/documentManagement/types"/>
    <xsd:import namespace="http://schemas.microsoft.com/office/infopath/2007/PartnerControls"/>
    <xsd:element name="Notes0" ma:index="2" nillable="true" ma:displayName="Notes" ma:internalName="Notes0" ma:readOnly="false">
      <xsd:simpleType>
        <xsd:restriction base="dms:Note">
          <xsd:maxLength value="255"/>
        </xsd:restriction>
      </xsd:simpleType>
    </xsd:element>
    <xsd:element name="MediaServiceMetadata" ma:index="5" nillable="true" ma:displayName="MediaServiceMetadata" ma:hidden="true" ma:internalName="MediaServiceMetadata" ma:readOnly="true">
      <xsd:simpleType>
        <xsd:restriction base="dms:Note"/>
      </xsd:simpleType>
    </xsd:element>
    <xsd:element name="MediaServiceFastMetadata" ma:index="6" nillable="true" ma:displayName="MediaServiceFastMetadata" ma:hidden="true" ma:internalName="MediaServiceFastMetadata" ma:readOnly="true">
      <xsd:simpleType>
        <xsd:restriction base="dms:Note"/>
      </xsd:simpleType>
    </xsd:element>
    <xsd:element name="MediaServiceAutoTags" ma:index="9" nillable="true" ma:displayName="Tags" ma:hidden="true" ma:internalName="MediaServiceAutoTags" ma:readOnly="true">
      <xsd:simpleType>
        <xsd:restriction base="dms:Text"/>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hidden="true" ma:internalName="MediaServiceOCR"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hidden="true" ma:internalName="MediaServiceKeyPoints" ma:readOnly="true">
      <xsd:simpleType>
        <xsd:restriction base="dms:Note"/>
      </xsd:simpleType>
    </xsd:element>
    <xsd:element name="MediaLengthInSeconds" ma:index="17" nillable="true" ma:displayName="MediaLengthInSeconds" ma:description=""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3ca446d-c166-4ca0-b6cc-4db8fda31d0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Location" ma:index="25" nillable="true" ma:displayName="Location" ma:description="" ma:indexed="true" ma:internalName="MediaServiceLocatio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006420f-a573-481b-b63e-226f188d5fd7" elementFormDefault="qualified">
    <xsd:import namespace="http://schemas.microsoft.com/office/2006/documentManagement/types"/>
    <xsd:import namespace="http://schemas.microsoft.com/office/infopath/2007/PartnerControls"/>
    <xsd:element name="SharedWithUsers" ma:index="7" nillable="true" ma:displayName="Shared With" ma:hidden="true"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8"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811b4f1-f50d-4aa5-9679-d259c0c69a16"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6770995-5b7d-4f03-9312-6c457ee514e0}" ma:internalName="TaxCatchAll" ma:showField="CatchAllData" ma:web="7006420f-a573-481b-b63e-226f188d5f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811b4f1-f50d-4aa5-9679-d259c0c69a16" xsi:nil="true"/>
    <lcf76f155ced4ddcb4097134ff3c332f xmlns="42faebf3-165a-43d4-a890-254fb0f76761">
      <Terms xmlns="http://schemas.microsoft.com/office/infopath/2007/PartnerControls"/>
    </lcf76f155ced4ddcb4097134ff3c332f>
    <Notes0 xmlns="42faebf3-165a-43d4-a890-254fb0f7676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1856C0-CBB6-47BE-848F-372F57F1AB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faebf3-165a-43d4-a890-254fb0f76761"/>
    <ds:schemaRef ds:uri="7006420f-a573-481b-b63e-226f188d5fd7"/>
    <ds:schemaRef ds:uri="7811b4f1-f50d-4aa5-9679-d259c0c69a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37C76A-B6DF-46F0-99DC-3F3C7C68E5F5}">
  <ds:schemaRefs>
    <ds:schemaRef ds:uri="http://www.w3.org/XML/1998/namespace"/>
    <ds:schemaRef ds:uri="http://schemas.microsoft.com/office/2006/documentManagement/types"/>
    <ds:schemaRef ds:uri="http://schemas.microsoft.com/office/infopath/2007/PartnerControls"/>
    <ds:schemaRef ds:uri="http://purl.org/dc/elements/1.1/"/>
    <ds:schemaRef ds:uri="7811b4f1-f50d-4aa5-9679-d259c0c69a16"/>
    <ds:schemaRef ds:uri="http://schemas.microsoft.com/office/2006/metadata/properties"/>
    <ds:schemaRef ds:uri="http://purl.org/dc/dcmitype/"/>
    <ds:schemaRef ds:uri="http://schemas.openxmlformats.org/package/2006/metadata/core-properties"/>
    <ds:schemaRef ds:uri="http://purl.org/dc/terms/"/>
    <ds:schemaRef ds:uri="7006420f-a573-481b-b63e-226f188d5fd7"/>
    <ds:schemaRef ds:uri="42faebf3-165a-43d4-a890-254fb0f76761"/>
  </ds:schemaRefs>
</ds:datastoreItem>
</file>

<file path=customXml/itemProps3.xml><?xml version="1.0" encoding="utf-8"?>
<ds:datastoreItem xmlns:ds="http://schemas.openxmlformats.org/officeDocument/2006/customXml" ds:itemID="{60D01E62-2519-41CA-BF52-A87D7C81C8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5338</TotalTime>
  <Words>1044</Words>
  <Application>Microsoft Office PowerPoint</Application>
  <PresentationFormat>Widescreen</PresentationFormat>
  <Paragraphs>160</Paragraphs>
  <Slides>14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Office Theme</vt:lpstr>
      <vt:lpstr>Culturally Competent Care and Abnormal Physical Assessment Findings</vt:lpstr>
      <vt:lpstr>Introduction to Cultural Competence in Nursing</vt:lpstr>
      <vt:lpstr>Benefits of Culturally Competent Care</vt:lpstr>
      <vt:lpstr>Practical Approaches to Cultural Competence</vt:lpstr>
      <vt:lpstr>Importance of Patient’s Culture in Physical Assessment</vt:lpstr>
      <vt:lpstr>Patient Case Study – Cultural Background and Health Context</vt:lpstr>
      <vt:lpstr>Identifying the Abnormal Findings</vt:lpstr>
      <vt:lpstr>Characterizing the Finding Based on Patient’s Age and Lifespan</vt:lpstr>
      <vt:lpstr>Cultural Considerations in Presenting the Abnormal Finding</vt:lpstr>
      <vt:lpstr>Decision-Making for Patients’ Next Steps</vt:lpstr>
      <vt:lpstr>Referral Considerations</vt:lpstr>
      <vt:lpstr>Impact on Nursing Practice</vt:lpstr>
      <vt:lpstr>Conclusion</vt:lpstr>
      <vt:lpstr>References</vt:lpstr>
    </vt:vector>
  </TitlesOfParts>
  <Company>Laureate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Nastachowski</dc:creator>
  <cp:lastModifiedBy>SAHER</cp:lastModifiedBy>
  <cp:revision>141</cp:revision>
  <dcterms:created xsi:type="dcterms:W3CDTF">2018-06-19T13:34:05Z</dcterms:created>
  <dcterms:modified xsi:type="dcterms:W3CDTF">2026-05-24T17:20:55Z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0x010100B1979FCEFB13674589D388C9E45B5440</vt:lpwstr>
  </property>
</Properties>
</file>