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62" r:id="rId5"/>
    <p:sldId id="266" r:id="rId6"/>
    <p:sldId id="271" r:id="rId7"/>
    <p:sldId id="289" r:id="rId8"/>
    <p:sldId id="272" r:id="rId9"/>
    <p:sldId id="284" r:id="rId10"/>
    <p:sldId id="286" r:id="rId11"/>
    <p:sldId id="267" r:id="rId12"/>
    <p:sldId id="287" r:id="rId13"/>
    <p:sldId id="285" r:id="rId14"/>
    <p:sldId id="288" r:id="rId15"/>
    <p:sldId id="273" r:id="rId16"/>
    <p:sldId id="276" r:id="rId17"/>
    <p:sldId id="277" r:id="rId18"/>
    <p:sldId id="283" r:id="rId19"/>
    <p:sldId id="274"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F40"/>
    <a:srgbClr val="423500"/>
    <a:srgbClr val="00657C"/>
    <a:srgbClr val="7D603C"/>
    <a:srgbClr val="C89A3F"/>
    <a:srgbClr val="D3A0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59016" autoAdjust="0"/>
  </p:normalViewPr>
  <p:slideViewPr>
    <p:cSldViewPr snapToGrid="0" snapToObjects="1">
      <p:cViewPr varScale="1">
        <p:scale>
          <a:sx n="43" d="100"/>
          <a:sy n="43" d="100"/>
        </p:scale>
        <p:origin x="1902" y="48"/>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g"/><Relationship Id="rId5" Type="http://schemas.openxmlformats.org/officeDocument/2006/relationships/image" Target="../media/image10.jpeg"/><Relationship Id="rId4" Type="http://schemas.openxmlformats.org/officeDocument/2006/relationships/image" Target="../media/image9.jpg"/></Relationships>
</file>

<file path=ppt/diagrams/_rels/drawing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g"/><Relationship Id="rId5" Type="http://schemas.openxmlformats.org/officeDocument/2006/relationships/image" Target="../media/image10.jpe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D5655-ED6C-44E4-841A-FF8C53D21F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aa-ET"/>
        </a:p>
      </dgm:t>
    </dgm:pt>
    <dgm:pt modelId="{99D8E464-7A90-44DA-84FC-84A4EAA508CF}">
      <dgm:prSet custT="1"/>
      <dgm:spPr/>
      <dgm:t>
        <a:bodyPr/>
        <a:lstStyle/>
        <a:p>
          <a:r>
            <a:rPr lang="en-US" sz="2000" dirty="0">
              <a:latin typeface="Times New Roman" panose="02020603050405020304" pitchFamily="18" charset="0"/>
              <a:cs typeface="Times New Roman" panose="02020603050405020304" pitchFamily="18" charset="0"/>
            </a:rPr>
            <a:t>Equitable care is blocked by socioeconomic disparities, limited healthcare access, and cultural barriers</a:t>
          </a:r>
          <a:endParaRPr lang="aa-ET" sz="2000" dirty="0">
            <a:latin typeface="Times New Roman" panose="02020603050405020304" pitchFamily="18" charset="0"/>
            <a:cs typeface="Times New Roman" panose="02020603050405020304" pitchFamily="18" charset="0"/>
          </a:endParaRPr>
        </a:p>
      </dgm:t>
    </dgm:pt>
    <dgm:pt modelId="{4295973A-1541-4AD5-89AB-87BB6280F5FA}" type="parTrans" cxnId="{7B5210D6-6513-452A-AF8C-2919432EDD27}">
      <dgm:prSet/>
      <dgm:spPr/>
      <dgm:t>
        <a:bodyPr/>
        <a:lstStyle/>
        <a:p>
          <a:endParaRPr lang="aa-ET"/>
        </a:p>
      </dgm:t>
    </dgm:pt>
    <dgm:pt modelId="{4940A322-24E9-424F-8F60-68FF5F65AB6B}" type="sibTrans" cxnId="{7B5210D6-6513-452A-AF8C-2919432EDD27}">
      <dgm:prSet/>
      <dgm:spPr/>
      <dgm:t>
        <a:bodyPr/>
        <a:lstStyle/>
        <a:p>
          <a:endParaRPr lang="aa-ET"/>
        </a:p>
      </dgm:t>
    </dgm:pt>
    <dgm:pt modelId="{5A3BCFD0-7C11-4E26-A104-5EE4AC3D4425}">
      <dgm:prSet custT="1"/>
      <dgm:spPr/>
      <dgm:t>
        <a:bodyPr/>
        <a:lstStyle/>
        <a:p>
          <a:r>
            <a:rPr lang="en-US" sz="2000" dirty="0">
              <a:latin typeface="Times New Roman" panose="02020603050405020304" pitchFamily="18" charset="0"/>
              <a:cs typeface="Times New Roman" panose="02020603050405020304" pitchFamily="18" charset="0"/>
            </a:rPr>
            <a:t>Access to essential medical services is hindered by financial instability, lack of insurance, and geographic barriers</a:t>
          </a:r>
          <a:endParaRPr lang="aa-ET" sz="2000" dirty="0">
            <a:latin typeface="Times New Roman" panose="02020603050405020304" pitchFamily="18" charset="0"/>
            <a:cs typeface="Times New Roman" panose="02020603050405020304" pitchFamily="18" charset="0"/>
          </a:endParaRPr>
        </a:p>
      </dgm:t>
    </dgm:pt>
    <dgm:pt modelId="{2F47B3C2-E7F4-432A-8AF5-E37334A07292}" type="parTrans" cxnId="{157863B7-49AC-48A8-9729-C0A515B1AE73}">
      <dgm:prSet/>
      <dgm:spPr/>
      <dgm:t>
        <a:bodyPr/>
        <a:lstStyle/>
        <a:p>
          <a:endParaRPr lang="aa-ET"/>
        </a:p>
      </dgm:t>
    </dgm:pt>
    <dgm:pt modelId="{D174053B-5B7E-4E9D-8C73-E30179F16C45}" type="sibTrans" cxnId="{157863B7-49AC-48A8-9729-C0A515B1AE73}">
      <dgm:prSet/>
      <dgm:spPr/>
      <dgm:t>
        <a:bodyPr/>
        <a:lstStyle/>
        <a:p>
          <a:endParaRPr lang="aa-ET"/>
        </a:p>
      </dgm:t>
    </dgm:pt>
    <dgm:pt modelId="{E869BAB2-89D4-4823-97B3-38523045F44B}">
      <dgm:prSet custT="1"/>
      <dgm:spPr/>
      <dgm:t>
        <a:bodyPr/>
        <a:lstStyle/>
        <a:p>
          <a:r>
            <a:rPr lang="en-US" sz="2000" dirty="0">
              <a:latin typeface="Times New Roman" panose="02020603050405020304" pitchFamily="18" charset="0"/>
              <a:cs typeface="Times New Roman" panose="02020603050405020304" pitchFamily="18" charset="0"/>
            </a:rPr>
            <a:t>Nurses actively identify barriers preventing timely and effective treatment to improve healthcare services</a:t>
          </a:r>
          <a:endParaRPr lang="aa-ET" sz="2000" dirty="0">
            <a:latin typeface="Times New Roman" panose="02020603050405020304" pitchFamily="18" charset="0"/>
            <a:cs typeface="Times New Roman" panose="02020603050405020304" pitchFamily="18" charset="0"/>
          </a:endParaRPr>
        </a:p>
      </dgm:t>
    </dgm:pt>
    <dgm:pt modelId="{2598CBD6-71A0-4976-B2EC-CE81337E6D0A}" type="parTrans" cxnId="{CEA716B1-32AE-412C-8905-969C284031EE}">
      <dgm:prSet/>
      <dgm:spPr/>
      <dgm:t>
        <a:bodyPr/>
        <a:lstStyle/>
        <a:p>
          <a:endParaRPr lang="aa-ET"/>
        </a:p>
      </dgm:t>
    </dgm:pt>
    <dgm:pt modelId="{34A15D9C-8DB2-4819-ADB1-7B1CBEAB9892}" type="sibTrans" cxnId="{CEA716B1-32AE-412C-8905-969C284031EE}">
      <dgm:prSet/>
      <dgm:spPr/>
      <dgm:t>
        <a:bodyPr/>
        <a:lstStyle/>
        <a:p>
          <a:endParaRPr lang="aa-ET"/>
        </a:p>
      </dgm:t>
    </dgm:pt>
    <dgm:pt modelId="{12565C48-1A75-4D28-9850-15E615426C23}">
      <dgm:prSet custT="1"/>
      <dgm:spPr/>
      <dgm:t>
        <a:bodyPr/>
        <a:lstStyle/>
        <a:p>
          <a:r>
            <a:rPr lang="en-US" sz="2000" dirty="0">
              <a:latin typeface="Times New Roman" panose="02020603050405020304" pitchFamily="18" charset="0"/>
              <a:cs typeface="Times New Roman" panose="02020603050405020304" pitchFamily="18" charset="0"/>
            </a:rPr>
            <a:t>As social change agents, nurses raise public awareness and work with policymakers</a:t>
          </a:r>
          <a:endParaRPr lang="aa-ET" sz="2000" dirty="0">
            <a:latin typeface="Times New Roman" panose="02020603050405020304" pitchFamily="18" charset="0"/>
            <a:cs typeface="Times New Roman" panose="02020603050405020304" pitchFamily="18" charset="0"/>
          </a:endParaRPr>
        </a:p>
      </dgm:t>
    </dgm:pt>
    <dgm:pt modelId="{AAB23EBA-2E1C-49CC-818B-D6E8800851B8}" type="parTrans" cxnId="{59F03380-4D2D-4E71-9BE3-24C4A6B791C6}">
      <dgm:prSet/>
      <dgm:spPr/>
      <dgm:t>
        <a:bodyPr/>
        <a:lstStyle/>
        <a:p>
          <a:endParaRPr lang="aa-ET"/>
        </a:p>
      </dgm:t>
    </dgm:pt>
    <dgm:pt modelId="{C27A9365-7E85-4D74-BD0F-B1EBF5B7F26C}" type="sibTrans" cxnId="{59F03380-4D2D-4E71-9BE3-24C4A6B791C6}">
      <dgm:prSet/>
      <dgm:spPr/>
      <dgm:t>
        <a:bodyPr/>
        <a:lstStyle/>
        <a:p>
          <a:endParaRPr lang="aa-ET"/>
        </a:p>
      </dgm:t>
    </dgm:pt>
    <dgm:pt modelId="{273A03A3-276D-4CEA-B8EE-FD71E4CD19BB}" type="pres">
      <dgm:prSet presAssocID="{8FAD5655-ED6C-44E4-841A-FF8C53D21FE1}" presName="linear" presStyleCnt="0">
        <dgm:presLayoutVars>
          <dgm:dir/>
          <dgm:animLvl val="lvl"/>
          <dgm:resizeHandles val="exact"/>
        </dgm:presLayoutVars>
      </dgm:prSet>
      <dgm:spPr/>
      <dgm:t>
        <a:bodyPr/>
        <a:lstStyle/>
        <a:p>
          <a:endParaRPr lang="en-US"/>
        </a:p>
      </dgm:t>
    </dgm:pt>
    <dgm:pt modelId="{4660E7B6-2D85-4A59-AB3D-3941934DC78E}" type="pres">
      <dgm:prSet presAssocID="{99D8E464-7A90-44DA-84FC-84A4EAA508CF}" presName="parentLin" presStyleCnt="0"/>
      <dgm:spPr/>
    </dgm:pt>
    <dgm:pt modelId="{AA9B053D-C801-49DA-8D3B-87A3333DE590}" type="pres">
      <dgm:prSet presAssocID="{99D8E464-7A90-44DA-84FC-84A4EAA508CF}" presName="parentLeftMargin" presStyleLbl="node1" presStyleIdx="0" presStyleCnt="4"/>
      <dgm:spPr/>
      <dgm:t>
        <a:bodyPr/>
        <a:lstStyle/>
        <a:p>
          <a:endParaRPr lang="en-US"/>
        </a:p>
      </dgm:t>
    </dgm:pt>
    <dgm:pt modelId="{23A73019-698B-411B-845B-3981E54B86E7}" type="pres">
      <dgm:prSet presAssocID="{99D8E464-7A90-44DA-84FC-84A4EAA508CF}" presName="parentText" presStyleLbl="node1" presStyleIdx="0" presStyleCnt="4">
        <dgm:presLayoutVars>
          <dgm:chMax val="0"/>
          <dgm:bulletEnabled val="1"/>
        </dgm:presLayoutVars>
      </dgm:prSet>
      <dgm:spPr/>
      <dgm:t>
        <a:bodyPr/>
        <a:lstStyle/>
        <a:p>
          <a:endParaRPr lang="en-US"/>
        </a:p>
      </dgm:t>
    </dgm:pt>
    <dgm:pt modelId="{75B680FF-DDC1-412C-825A-951491E44DB0}" type="pres">
      <dgm:prSet presAssocID="{99D8E464-7A90-44DA-84FC-84A4EAA508CF}" presName="negativeSpace" presStyleCnt="0"/>
      <dgm:spPr/>
    </dgm:pt>
    <dgm:pt modelId="{1A4A7DBE-DEDD-4B34-8FE1-D6A04594E3FC}" type="pres">
      <dgm:prSet presAssocID="{99D8E464-7A90-44DA-84FC-84A4EAA508CF}" presName="childText" presStyleLbl="conFgAcc1" presStyleIdx="0" presStyleCnt="4">
        <dgm:presLayoutVars>
          <dgm:bulletEnabled val="1"/>
        </dgm:presLayoutVars>
      </dgm:prSet>
      <dgm:spPr/>
    </dgm:pt>
    <dgm:pt modelId="{E02FE0B8-1DD9-4F17-BABD-C003E808E6E9}" type="pres">
      <dgm:prSet presAssocID="{4940A322-24E9-424F-8F60-68FF5F65AB6B}" presName="spaceBetweenRectangles" presStyleCnt="0"/>
      <dgm:spPr/>
    </dgm:pt>
    <dgm:pt modelId="{653D5AE0-2B7E-4DA8-B9AE-6D09D98A4741}" type="pres">
      <dgm:prSet presAssocID="{5A3BCFD0-7C11-4E26-A104-5EE4AC3D4425}" presName="parentLin" presStyleCnt="0"/>
      <dgm:spPr/>
    </dgm:pt>
    <dgm:pt modelId="{EADE9FC4-D90B-4453-BDD7-A98B4DE3C859}" type="pres">
      <dgm:prSet presAssocID="{5A3BCFD0-7C11-4E26-A104-5EE4AC3D4425}" presName="parentLeftMargin" presStyleLbl="node1" presStyleIdx="0" presStyleCnt="4"/>
      <dgm:spPr/>
      <dgm:t>
        <a:bodyPr/>
        <a:lstStyle/>
        <a:p>
          <a:endParaRPr lang="en-US"/>
        </a:p>
      </dgm:t>
    </dgm:pt>
    <dgm:pt modelId="{FEC01B52-DF06-4E86-927F-ED5AAE85CF0A}" type="pres">
      <dgm:prSet presAssocID="{5A3BCFD0-7C11-4E26-A104-5EE4AC3D4425}" presName="parentText" presStyleLbl="node1" presStyleIdx="1" presStyleCnt="4">
        <dgm:presLayoutVars>
          <dgm:chMax val="0"/>
          <dgm:bulletEnabled val="1"/>
        </dgm:presLayoutVars>
      </dgm:prSet>
      <dgm:spPr/>
      <dgm:t>
        <a:bodyPr/>
        <a:lstStyle/>
        <a:p>
          <a:endParaRPr lang="en-US"/>
        </a:p>
      </dgm:t>
    </dgm:pt>
    <dgm:pt modelId="{B114A8FD-877B-47C3-AE37-53DBB2B7964B}" type="pres">
      <dgm:prSet presAssocID="{5A3BCFD0-7C11-4E26-A104-5EE4AC3D4425}" presName="negativeSpace" presStyleCnt="0"/>
      <dgm:spPr/>
    </dgm:pt>
    <dgm:pt modelId="{0456F55E-6567-44AB-94CE-4560D4CCFCCB}" type="pres">
      <dgm:prSet presAssocID="{5A3BCFD0-7C11-4E26-A104-5EE4AC3D4425}" presName="childText" presStyleLbl="conFgAcc1" presStyleIdx="1" presStyleCnt="4">
        <dgm:presLayoutVars>
          <dgm:bulletEnabled val="1"/>
        </dgm:presLayoutVars>
      </dgm:prSet>
      <dgm:spPr/>
    </dgm:pt>
    <dgm:pt modelId="{84AED408-7886-4D8A-BBFF-39FBDFEC7495}" type="pres">
      <dgm:prSet presAssocID="{D174053B-5B7E-4E9D-8C73-E30179F16C45}" presName="spaceBetweenRectangles" presStyleCnt="0"/>
      <dgm:spPr/>
    </dgm:pt>
    <dgm:pt modelId="{43A66F07-4150-4B2D-961F-368089966222}" type="pres">
      <dgm:prSet presAssocID="{E869BAB2-89D4-4823-97B3-38523045F44B}" presName="parentLin" presStyleCnt="0"/>
      <dgm:spPr/>
    </dgm:pt>
    <dgm:pt modelId="{BB60E829-1712-4E3C-8E9C-39735B9B2185}" type="pres">
      <dgm:prSet presAssocID="{E869BAB2-89D4-4823-97B3-38523045F44B}" presName="parentLeftMargin" presStyleLbl="node1" presStyleIdx="1" presStyleCnt="4"/>
      <dgm:spPr/>
      <dgm:t>
        <a:bodyPr/>
        <a:lstStyle/>
        <a:p>
          <a:endParaRPr lang="en-US"/>
        </a:p>
      </dgm:t>
    </dgm:pt>
    <dgm:pt modelId="{9E0A7DDA-A954-4B0C-8225-3D8F88FAC069}" type="pres">
      <dgm:prSet presAssocID="{E869BAB2-89D4-4823-97B3-38523045F44B}" presName="parentText" presStyleLbl="node1" presStyleIdx="2" presStyleCnt="4">
        <dgm:presLayoutVars>
          <dgm:chMax val="0"/>
          <dgm:bulletEnabled val="1"/>
        </dgm:presLayoutVars>
      </dgm:prSet>
      <dgm:spPr/>
      <dgm:t>
        <a:bodyPr/>
        <a:lstStyle/>
        <a:p>
          <a:endParaRPr lang="en-US"/>
        </a:p>
      </dgm:t>
    </dgm:pt>
    <dgm:pt modelId="{52C88C19-7539-4233-99A6-F3F853132240}" type="pres">
      <dgm:prSet presAssocID="{E869BAB2-89D4-4823-97B3-38523045F44B}" presName="negativeSpace" presStyleCnt="0"/>
      <dgm:spPr/>
    </dgm:pt>
    <dgm:pt modelId="{498E1A8D-E855-469D-A90F-F2931BB800F3}" type="pres">
      <dgm:prSet presAssocID="{E869BAB2-89D4-4823-97B3-38523045F44B}" presName="childText" presStyleLbl="conFgAcc1" presStyleIdx="2" presStyleCnt="4">
        <dgm:presLayoutVars>
          <dgm:bulletEnabled val="1"/>
        </dgm:presLayoutVars>
      </dgm:prSet>
      <dgm:spPr/>
    </dgm:pt>
    <dgm:pt modelId="{031CA4B4-8D5D-42D2-8705-CE442F4233ED}" type="pres">
      <dgm:prSet presAssocID="{34A15D9C-8DB2-4819-ADB1-7B1CBEAB9892}" presName="spaceBetweenRectangles" presStyleCnt="0"/>
      <dgm:spPr/>
    </dgm:pt>
    <dgm:pt modelId="{26234AC9-0958-4E1A-86CD-8BF9360A9FED}" type="pres">
      <dgm:prSet presAssocID="{12565C48-1A75-4D28-9850-15E615426C23}" presName="parentLin" presStyleCnt="0"/>
      <dgm:spPr/>
    </dgm:pt>
    <dgm:pt modelId="{2E78DD01-021F-4599-8F25-F1ACAD0A763E}" type="pres">
      <dgm:prSet presAssocID="{12565C48-1A75-4D28-9850-15E615426C23}" presName="parentLeftMargin" presStyleLbl="node1" presStyleIdx="2" presStyleCnt="4"/>
      <dgm:spPr/>
      <dgm:t>
        <a:bodyPr/>
        <a:lstStyle/>
        <a:p>
          <a:endParaRPr lang="en-US"/>
        </a:p>
      </dgm:t>
    </dgm:pt>
    <dgm:pt modelId="{264E2980-181F-423C-97F3-B3B54379760F}" type="pres">
      <dgm:prSet presAssocID="{12565C48-1A75-4D28-9850-15E615426C23}" presName="parentText" presStyleLbl="node1" presStyleIdx="3" presStyleCnt="4">
        <dgm:presLayoutVars>
          <dgm:chMax val="0"/>
          <dgm:bulletEnabled val="1"/>
        </dgm:presLayoutVars>
      </dgm:prSet>
      <dgm:spPr/>
      <dgm:t>
        <a:bodyPr/>
        <a:lstStyle/>
        <a:p>
          <a:endParaRPr lang="en-US"/>
        </a:p>
      </dgm:t>
    </dgm:pt>
    <dgm:pt modelId="{ADDF544B-6E67-4E49-9F2A-124C54F2D9B8}" type="pres">
      <dgm:prSet presAssocID="{12565C48-1A75-4D28-9850-15E615426C23}" presName="negativeSpace" presStyleCnt="0"/>
      <dgm:spPr/>
    </dgm:pt>
    <dgm:pt modelId="{3FFD9516-92AD-406D-A8F0-378A608805D8}" type="pres">
      <dgm:prSet presAssocID="{12565C48-1A75-4D28-9850-15E615426C23}" presName="childText" presStyleLbl="conFgAcc1" presStyleIdx="3" presStyleCnt="4">
        <dgm:presLayoutVars>
          <dgm:bulletEnabled val="1"/>
        </dgm:presLayoutVars>
      </dgm:prSet>
      <dgm:spPr/>
    </dgm:pt>
  </dgm:ptLst>
  <dgm:cxnLst>
    <dgm:cxn modelId="{CEA716B1-32AE-412C-8905-969C284031EE}" srcId="{8FAD5655-ED6C-44E4-841A-FF8C53D21FE1}" destId="{E869BAB2-89D4-4823-97B3-38523045F44B}" srcOrd="2" destOrd="0" parTransId="{2598CBD6-71A0-4976-B2EC-CE81337E6D0A}" sibTransId="{34A15D9C-8DB2-4819-ADB1-7B1CBEAB9892}"/>
    <dgm:cxn modelId="{AB4AFA64-646F-4E3A-BD67-708599AD44A4}" type="presOf" srcId="{12565C48-1A75-4D28-9850-15E615426C23}" destId="{264E2980-181F-423C-97F3-B3B54379760F}" srcOrd="1" destOrd="0" presId="urn:microsoft.com/office/officeart/2005/8/layout/list1"/>
    <dgm:cxn modelId="{758ACA94-A3F8-474C-AA38-0C1B3697BB83}" type="presOf" srcId="{E869BAB2-89D4-4823-97B3-38523045F44B}" destId="{BB60E829-1712-4E3C-8E9C-39735B9B2185}" srcOrd="0" destOrd="0" presId="urn:microsoft.com/office/officeart/2005/8/layout/list1"/>
    <dgm:cxn modelId="{17778D3D-F296-4AA6-A5CD-75675B43C057}" type="presOf" srcId="{E869BAB2-89D4-4823-97B3-38523045F44B}" destId="{9E0A7DDA-A954-4B0C-8225-3D8F88FAC069}" srcOrd="1" destOrd="0" presId="urn:microsoft.com/office/officeart/2005/8/layout/list1"/>
    <dgm:cxn modelId="{22BDC121-B92E-4FA9-9060-72AE5338C9EF}" type="presOf" srcId="{5A3BCFD0-7C11-4E26-A104-5EE4AC3D4425}" destId="{FEC01B52-DF06-4E86-927F-ED5AAE85CF0A}" srcOrd="1" destOrd="0" presId="urn:microsoft.com/office/officeart/2005/8/layout/list1"/>
    <dgm:cxn modelId="{7B5210D6-6513-452A-AF8C-2919432EDD27}" srcId="{8FAD5655-ED6C-44E4-841A-FF8C53D21FE1}" destId="{99D8E464-7A90-44DA-84FC-84A4EAA508CF}" srcOrd="0" destOrd="0" parTransId="{4295973A-1541-4AD5-89AB-87BB6280F5FA}" sibTransId="{4940A322-24E9-424F-8F60-68FF5F65AB6B}"/>
    <dgm:cxn modelId="{45333AD6-C689-434B-9AA8-188CE0E9A67E}" type="presOf" srcId="{12565C48-1A75-4D28-9850-15E615426C23}" destId="{2E78DD01-021F-4599-8F25-F1ACAD0A763E}" srcOrd="0" destOrd="0" presId="urn:microsoft.com/office/officeart/2005/8/layout/list1"/>
    <dgm:cxn modelId="{3317D4C0-DC39-41DE-8D14-E97FAD2A8867}" type="presOf" srcId="{99D8E464-7A90-44DA-84FC-84A4EAA508CF}" destId="{23A73019-698B-411B-845B-3981E54B86E7}" srcOrd="1" destOrd="0" presId="urn:microsoft.com/office/officeart/2005/8/layout/list1"/>
    <dgm:cxn modelId="{14CFED5B-68B1-4E0E-B525-B73ED581BDA5}" type="presOf" srcId="{5A3BCFD0-7C11-4E26-A104-5EE4AC3D4425}" destId="{EADE9FC4-D90B-4453-BDD7-A98B4DE3C859}" srcOrd="0" destOrd="0" presId="urn:microsoft.com/office/officeart/2005/8/layout/list1"/>
    <dgm:cxn modelId="{157863B7-49AC-48A8-9729-C0A515B1AE73}" srcId="{8FAD5655-ED6C-44E4-841A-FF8C53D21FE1}" destId="{5A3BCFD0-7C11-4E26-A104-5EE4AC3D4425}" srcOrd="1" destOrd="0" parTransId="{2F47B3C2-E7F4-432A-8AF5-E37334A07292}" sibTransId="{D174053B-5B7E-4E9D-8C73-E30179F16C45}"/>
    <dgm:cxn modelId="{59F03380-4D2D-4E71-9BE3-24C4A6B791C6}" srcId="{8FAD5655-ED6C-44E4-841A-FF8C53D21FE1}" destId="{12565C48-1A75-4D28-9850-15E615426C23}" srcOrd="3" destOrd="0" parTransId="{AAB23EBA-2E1C-49CC-818B-D6E8800851B8}" sibTransId="{C27A9365-7E85-4D74-BD0F-B1EBF5B7F26C}"/>
    <dgm:cxn modelId="{CF51733C-759A-4128-915F-F475D87C7DC5}" type="presOf" srcId="{99D8E464-7A90-44DA-84FC-84A4EAA508CF}" destId="{AA9B053D-C801-49DA-8D3B-87A3333DE590}" srcOrd="0" destOrd="0" presId="urn:microsoft.com/office/officeart/2005/8/layout/list1"/>
    <dgm:cxn modelId="{A0CC2F8D-1B5B-446F-9C5A-C57857C3D544}" type="presOf" srcId="{8FAD5655-ED6C-44E4-841A-FF8C53D21FE1}" destId="{273A03A3-276D-4CEA-B8EE-FD71E4CD19BB}" srcOrd="0" destOrd="0" presId="urn:microsoft.com/office/officeart/2005/8/layout/list1"/>
    <dgm:cxn modelId="{FEB9E4D0-FC39-4EA8-803A-3BB93EC6573F}" type="presParOf" srcId="{273A03A3-276D-4CEA-B8EE-FD71E4CD19BB}" destId="{4660E7B6-2D85-4A59-AB3D-3941934DC78E}" srcOrd="0" destOrd="0" presId="urn:microsoft.com/office/officeart/2005/8/layout/list1"/>
    <dgm:cxn modelId="{DBCA84D2-7005-43A3-8508-60E563458F44}" type="presParOf" srcId="{4660E7B6-2D85-4A59-AB3D-3941934DC78E}" destId="{AA9B053D-C801-49DA-8D3B-87A3333DE590}" srcOrd="0" destOrd="0" presId="urn:microsoft.com/office/officeart/2005/8/layout/list1"/>
    <dgm:cxn modelId="{66661E52-E51F-46CD-B4D3-4A1D16D11498}" type="presParOf" srcId="{4660E7B6-2D85-4A59-AB3D-3941934DC78E}" destId="{23A73019-698B-411B-845B-3981E54B86E7}" srcOrd="1" destOrd="0" presId="urn:microsoft.com/office/officeart/2005/8/layout/list1"/>
    <dgm:cxn modelId="{E78C8285-7E33-4210-B83C-8D36CD15FF7C}" type="presParOf" srcId="{273A03A3-276D-4CEA-B8EE-FD71E4CD19BB}" destId="{75B680FF-DDC1-412C-825A-951491E44DB0}" srcOrd="1" destOrd="0" presId="urn:microsoft.com/office/officeart/2005/8/layout/list1"/>
    <dgm:cxn modelId="{D000FEF2-B512-4FEE-B97C-1251F9109C62}" type="presParOf" srcId="{273A03A3-276D-4CEA-B8EE-FD71E4CD19BB}" destId="{1A4A7DBE-DEDD-4B34-8FE1-D6A04594E3FC}" srcOrd="2" destOrd="0" presId="urn:microsoft.com/office/officeart/2005/8/layout/list1"/>
    <dgm:cxn modelId="{BE418FFC-7F19-4813-9E4A-8399567DDFAB}" type="presParOf" srcId="{273A03A3-276D-4CEA-B8EE-FD71E4CD19BB}" destId="{E02FE0B8-1DD9-4F17-BABD-C003E808E6E9}" srcOrd="3" destOrd="0" presId="urn:microsoft.com/office/officeart/2005/8/layout/list1"/>
    <dgm:cxn modelId="{B14393F9-BB88-4CBD-8447-AFC9AFC8D517}" type="presParOf" srcId="{273A03A3-276D-4CEA-B8EE-FD71E4CD19BB}" destId="{653D5AE0-2B7E-4DA8-B9AE-6D09D98A4741}" srcOrd="4" destOrd="0" presId="urn:microsoft.com/office/officeart/2005/8/layout/list1"/>
    <dgm:cxn modelId="{709F7E81-2BFC-448B-B00D-1BCDF9922098}" type="presParOf" srcId="{653D5AE0-2B7E-4DA8-B9AE-6D09D98A4741}" destId="{EADE9FC4-D90B-4453-BDD7-A98B4DE3C859}" srcOrd="0" destOrd="0" presId="urn:microsoft.com/office/officeart/2005/8/layout/list1"/>
    <dgm:cxn modelId="{79A70394-0BF5-488F-B90B-0A8168714BB3}" type="presParOf" srcId="{653D5AE0-2B7E-4DA8-B9AE-6D09D98A4741}" destId="{FEC01B52-DF06-4E86-927F-ED5AAE85CF0A}" srcOrd="1" destOrd="0" presId="urn:microsoft.com/office/officeart/2005/8/layout/list1"/>
    <dgm:cxn modelId="{A44E96E2-4B28-4D8E-AF2D-A1A7C86E182A}" type="presParOf" srcId="{273A03A3-276D-4CEA-B8EE-FD71E4CD19BB}" destId="{B114A8FD-877B-47C3-AE37-53DBB2B7964B}" srcOrd="5" destOrd="0" presId="urn:microsoft.com/office/officeart/2005/8/layout/list1"/>
    <dgm:cxn modelId="{93AF3B2F-343C-4A6E-9E5B-9007260F772D}" type="presParOf" srcId="{273A03A3-276D-4CEA-B8EE-FD71E4CD19BB}" destId="{0456F55E-6567-44AB-94CE-4560D4CCFCCB}" srcOrd="6" destOrd="0" presId="urn:microsoft.com/office/officeart/2005/8/layout/list1"/>
    <dgm:cxn modelId="{EB49FA32-E410-4823-B1EB-3D8DB8B9AE63}" type="presParOf" srcId="{273A03A3-276D-4CEA-B8EE-FD71E4CD19BB}" destId="{84AED408-7886-4D8A-BBFF-39FBDFEC7495}" srcOrd="7" destOrd="0" presId="urn:microsoft.com/office/officeart/2005/8/layout/list1"/>
    <dgm:cxn modelId="{EA6AB05A-1346-47DB-93EF-F184FB86B27C}" type="presParOf" srcId="{273A03A3-276D-4CEA-B8EE-FD71E4CD19BB}" destId="{43A66F07-4150-4B2D-961F-368089966222}" srcOrd="8" destOrd="0" presId="urn:microsoft.com/office/officeart/2005/8/layout/list1"/>
    <dgm:cxn modelId="{7F92AD46-D6AD-41CB-BDFA-CCB56D44C7D3}" type="presParOf" srcId="{43A66F07-4150-4B2D-961F-368089966222}" destId="{BB60E829-1712-4E3C-8E9C-39735B9B2185}" srcOrd="0" destOrd="0" presId="urn:microsoft.com/office/officeart/2005/8/layout/list1"/>
    <dgm:cxn modelId="{41715F1F-9A5E-4FCE-B54B-383519DA3A8D}" type="presParOf" srcId="{43A66F07-4150-4B2D-961F-368089966222}" destId="{9E0A7DDA-A954-4B0C-8225-3D8F88FAC069}" srcOrd="1" destOrd="0" presId="urn:microsoft.com/office/officeart/2005/8/layout/list1"/>
    <dgm:cxn modelId="{664E9A18-8942-4160-A46C-7B620FC93214}" type="presParOf" srcId="{273A03A3-276D-4CEA-B8EE-FD71E4CD19BB}" destId="{52C88C19-7539-4233-99A6-F3F853132240}" srcOrd="9" destOrd="0" presId="urn:microsoft.com/office/officeart/2005/8/layout/list1"/>
    <dgm:cxn modelId="{497AA509-0D88-476B-B845-F0DD392A41A2}" type="presParOf" srcId="{273A03A3-276D-4CEA-B8EE-FD71E4CD19BB}" destId="{498E1A8D-E855-469D-A90F-F2931BB800F3}" srcOrd="10" destOrd="0" presId="urn:microsoft.com/office/officeart/2005/8/layout/list1"/>
    <dgm:cxn modelId="{1FDC7B60-51A9-4374-91A1-7148E67A4D88}" type="presParOf" srcId="{273A03A3-276D-4CEA-B8EE-FD71E4CD19BB}" destId="{031CA4B4-8D5D-42D2-8705-CE442F4233ED}" srcOrd="11" destOrd="0" presId="urn:microsoft.com/office/officeart/2005/8/layout/list1"/>
    <dgm:cxn modelId="{5A5BB211-3226-429E-86A3-0C2C7EA79DF3}" type="presParOf" srcId="{273A03A3-276D-4CEA-B8EE-FD71E4CD19BB}" destId="{26234AC9-0958-4E1A-86CD-8BF9360A9FED}" srcOrd="12" destOrd="0" presId="urn:microsoft.com/office/officeart/2005/8/layout/list1"/>
    <dgm:cxn modelId="{497C6963-4EA5-4894-AF22-AEF74F2CA058}" type="presParOf" srcId="{26234AC9-0958-4E1A-86CD-8BF9360A9FED}" destId="{2E78DD01-021F-4599-8F25-F1ACAD0A763E}" srcOrd="0" destOrd="0" presId="urn:microsoft.com/office/officeart/2005/8/layout/list1"/>
    <dgm:cxn modelId="{CD35EBD3-871E-4D15-BFF9-2C3CCFE7698B}" type="presParOf" srcId="{26234AC9-0958-4E1A-86CD-8BF9360A9FED}" destId="{264E2980-181F-423C-97F3-B3B54379760F}" srcOrd="1" destOrd="0" presId="urn:microsoft.com/office/officeart/2005/8/layout/list1"/>
    <dgm:cxn modelId="{1D0888E6-9DC9-4361-AAF3-4B6ADC81BC47}" type="presParOf" srcId="{273A03A3-276D-4CEA-B8EE-FD71E4CD19BB}" destId="{ADDF544B-6E67-4E49-9F2A-124C54F2D9B8}" srcOrd="13" destOrd="0" presId="urn:microsoft.com/office/officeart/2005/8/layout/list1"/>
    <dgm:cxn modelId="{484A6CD1-5C12-4044-B6DF-0E7D2CDFDD7E}" type="presParOf" srcId="{273A03A3-276D-4CEA-B8EE-FD71E4CD19BB}" destId="{3FFD9516-92AD-406D-A8F0-378A608805D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30378A-FEE9-4ED1-A01D-1F96164BA876}"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aa-ET"/>
        </a:p>
      </dgm:t>
    </dgm:pt>
    <dgm:pt modelId="{33318D29-1DCE-43C1-BFB6-EACAD14DB395}">
      <dgm:prSet phldrT="[Text]" custT="1"/>
      <dgm:spPr/>
      <dgm:t>
        <a:bodyPr/>
        <a:lstStyle/>
        <a:p>
          <a:r>
            <a:rPr lang="en-US" sz="2400" dirty="0">
              <a:solidFill>
                <a:schemeClr val="tx1"/>
              </a:solidFill>
              <a:latin typeface="Times New Roman" panose="02020603050405020304" pitchFamily="18" charset="0"/>
              <a:cs typeface="Times New Roman" panose="02020603050405020304" pitchFamily="18" charset="0"/>
            </a:rPr>
            <a:t>Addresses barriers to healthcare access: financial insecurity, lack of insurance, and language/cultural diversity</a:t>
          </a:r>
          <a:endParaRPr lang="aa-ET" sz="2400" dirty="0">
            <a:solidFill>
              <a:schemeClr val="tx1"/>
            </a:solidFill>
            <a:latin typeface="Times New Roman" panose="02020603050405020304" pitchFamily="18" charset="0"/>
            <a:cs typeface="Times New Roman" panose="02020603050405020304" pitchFamily="18" charset="0"/>
          </a:endParaRPr>
        </a:p>
      </dgm:t>
    </dgm:pt>
    <dgm:pt modelId="{F708DEF4-099F-4B00-950F-C3A7D15F8DFF}" type="parTrans" cxnId="{212B642E-4717-425D-A747-EB20D2EA4A48}">
      <dgm:prSet/>
      <dgm:spPr/>
      <dgm:t>
        <a:bodyPr/>
        <a:lstStyle/>
        <a:p>
          <a:endParaRPr lang="aa-ET"/>
        </a:p>
      </dgm:t>
    </dgm:pt>
    <dgm:pt modelId="{64003071-D0C7-45B8-B935-4D766B409323}" type="sibTrans" cxnId="{212B642E-4717-425D-A747-EB20D2EA4A48}">
      <dgm:prSet/>
      <dgm:spPr/>
      <dgm:t>
        <a:bodyPr/>
        <a:lstStyle/>
        <a:p>
          <a:endParaRPr lang="aa-ET"/>
        </a:p>
      </dgm:t>
    </dgm:pt>
    <dgm:pt modelId="{3AB1D416-8704-43BA-952A-54D23F14EEB7}">
      <dgm:prSet custT="1"/>
      <dgm:spPr/>
      <dgm:t>
        <a:bodyPr/>
        <a:lstStyle/>
        <a:p>
          <a:r>
            <a:rPr lang="en-US" sz="2400" dirty="0">
              <a:solidFill>
                <a:schemeClr val="tx1"/>
              </a:solidFill>
              <a:latin typeface="Times New Roman" panose="02020603050405020304" pitchFamily="18" charset="0"/>
              <a:cs typeface="Times New Roman" panose="02020603050405020304" pitchFamily="18" charset="0"/>
            </a:rPr>
            <a:t>Highlights the need for inclusive and accessible healthcare solutions</a:t>
          </a:r>
          <a:endParaRPr lang="aa-ET" sz="2400" dirty="0">
            <a:solidFill>
              <a:schemeClr val="tx1"/>
            </a:solidFill>
            <a:latin typeface="Times New Roman" panose="02020603050405020304" pitchFamily="18" charset="0"/>
            <a:cs typeface="Times New Roman" panose="02020603050405020304" pitchFamily="18" charset="0"/>
          </a:endParaRPr>
        </a:p>
      </dgm:t>
    </dgm:pt>
    <dgm:pt modelId="{4E7DF7EE-FD31-4C92-B0BE-18D7409AEBBA}" type="parTrans" cxnId="{55334B2D-F7E9-49D2-A96E-EDB4C55A2A0A}">
      <dgm:prSet/>
      <dgm:spPr/>
      <dgm:t>
        <a:bodyPr/>
        <a:lstStyle/>
        <a:p>
          <a:endParaRPr lang="aa-ET"/>
        </a:p>
      </dgm:t>
    </dgm:pt>
    <dgm:pt modelId="{05FB024F-236B-47FF-82B0-AB6473C1551E}" type="sibTrans" cxnId="{55334B2D-F7E9-49D2-A96E-EDB4C55A2A0A}">
      <dgm:prSet/>
      <dgm:spPr/>
      <dgm:t>
        <a:bodyPr/>
        <a:lstStyle/>
        <a:p>
          <a:endParaRPr lang="aa-ET"/>
        </a:p>
      </dgm:t>
    </dgm:pt>
    <dgm:pt modelId="{0EE8C6BA-9E8F-4EF4-A75E-0C30FFBF825E}">
      <dgm:prSet custT="1"/>
      <dgm:spPr/>
      <dgm:t>
        <a:bodyPr/>
        <a:lstStyle/>
        <a:p>
          <a:r>
            <a:rPr lang="en-US" sz="2400" dirty="0">
              <a:solidFill>
                <a:schemeClr val="tx1"/>
              </a:solidFill>
              <a:latin typeface="Times New Roman" panose="02020603050405020304" pitchFamily="18" charset="0"/>
              <a:cs typeface="Times New Roman" panose="02020603050405020304" pitchFamily="18" charset="0"/>
            </a:rPr>
            <a:t>Calls for targeted interventions, including culturally competent care, expanded healthcare coverage, and community-based support systems</a:t>
          </a:r>
          <a:endParaRPr lang="aa-ET" sz="2400" dirty="0">
            <a:solidFill>
              <a:schemeClr val="tx1"/>
            </a:solidFill>
            <a:latin typeface="Times New Roman" panose="02020603050405020304" pitchFamily="18" charset="0"/>
            <a:cs typeface="Times New Roman" panose="02020603050405020304" pitchFamily="18" charset="0"/>
          </a:endParaRPr>
        </a:p>
      </dgm:t>
    </dgm:pt>
    <dgm:pt modelId="{A31F5F9D-F67B-4D93-8B37-CB9BA6F57733}" type="parTrans" cxnId="{BFB56F26-95A3-4BFF-82CF-16333B47923F}">
      <dgm:prSet/>
      <dgm:spPr/>
      <dgm:t>
        <a:bodyPr/>
        <a:lstStyle/>
        <a:p>
          <a:endParaRPr lang="aa-ET"/>
        </a:p>
      </dgm:t>
    </dgm:pt>
    <dgm:pt modelId="{B3A3C431-89ED-4477-A262-9B39F381DC49}" type="sibTrans" cxnId="{BFB56F26-95A3-4BFF-82CF-16333B47923F}">
      <dgm:prSet/>
      <dgm:spPr/>
      <dgm:t>
        <a:bodyPr/>
        <a:lstStyle/>
        <a:p>
          <a:endParaRPr lang="aa-ET"/>
        </a:p>
      </dgm:t>
    </dgm:pt>
    <dgm:pt modelId="{E9F943FA-D696-4F7C-B955-5571F1DA4F8E}" type="pres">
      <dgm:prSet presAssocID="{1130378A-FEE9-4ED1-A01D-1F96164BA876}" presName="diagram" presStyleCnt="0">
        <dgm:presLayoutVars>
          <dgm:dir/>
          <dgm:resizeHandles val="exact"/>
        </dgm:presLayoutVars>
      </dgm:prSet>
      <dgm:spPr/>
      <dgm:t>
        <a:bodyPr/>
        <a:lstStyle/>
        <a:p>
          <a:endParaRPr lang="en-US"/>
        </a:p>
      </dgm:t>
    </dgm:pt>
    <dgm:pt modelId="{7D09EC2F-C27D-4393-AD1B-0D515C951AAF}" type="pres">
      <dgm:prSet presAssocID="{33318D29-1DCE-43C1-BFB6-EACAD14DB395}" presName="node" presStyleLbl="node1" presStyleIdx="0" presStyleCnt="3">
        <dgm:presLayoutVars>
          <dgm:bulletEnabled val="1"/>
        </dgm:presLayoutVars>
      </dgm:prSet>
      <dgm:spPr/>
      <dgm:t>
        <a:bodyPr/>
        <a:lstStyle/>
        <a:p>
          <a:endParaRPr lang="en-US"/>
        </a:p>
      </dgm:t>
    </dgm:pt>
    <dgm:pt modelId="{24377BC3-3D86-403D-B816-8F9113E9670E}" type="pres">
      <dgm:prSet presAssocID="{64003071-D0C7-45B8-B935-4D766B409323}" presName="sibTrans" presStyleCnt="0"/>
      <dgm:spPr/>
    </dgm:pt>
    <dgm:pt modelId="{4651269B-C3B9-42EB-BFA5-4F5E4B7192E1}" type="pres">
      <dgm:prSet presAssocID="{3AB1D416-8704-43BA-952A-54D23F14EEB7}" presName="node" presStyleLbl="node1" presStyleIdx="1" presStyleCnt="3">
        <dgm:presLayoutVars>
          <dgm:bulletEnabled val="1"/>
        </dgm:presLayoutVars>
      </dgm:prSet>
      <dgm:spPr/>
      <dgm:t>
        <a:bodyPr/>
        <a:lstStyle/>
        <a:p>
          <a:endParaRPr lang="en-US"/>
        </a:p>
      </dgm:t>
    </dgm:pt>
    <dgm:pt modelId="{6F1F0900-3402-49F1-B46B-AD2E1481FFDF}" type="pres">
      <dgm:prSet presAssocID="{05FB024F-236B-47FF-82B0-AB6473C1551E}" presName="sibTrans" presStyleCnt="0"/>
      <dgm:spPr/>
    </dgm:pt>
    <dgm:pt modelId="{B0A36D93-EDAF-4599-A593-82E0BF67B1BE}" type="pres">
      <dgm:prSet presAssocID="{0EE8C6BA-9E8F-4EF4-A75E-0C30FFBF825E}" presName="node" presStyleLbl="node1" presStyleIdx="2" presStyleCnt="3">
        <dgm:presLayoutVars>
          <dgm:bulletEnabled val="1"/>
        </dgm:presLayoutVars>
      </dgm:prSet>
      <dgm:spPr/>
      <dgm:t>
        <a:bodyPr/>
        <a:lstStyle/>
        <a:p>
          <a:endParaRPr lang="en-US"/>
        </a:p>
      </dgm:t>
    </dgm:pt>
  </dgm:ptLst>
  <dgm:cxnLst>
    <dgm:cxn modelId="{891E00DE-E9F0-4935-9A96-8E22D8A72EA5}" type="presOf" srcId="{0EE8C6BA-9E8F-4EF4-A75E-0C30FFBF825E}" destId="{B0A36D93-EDAF-4599-A593-82E0BF67B1BE}" srcOrd="0" destOrd="0" presId="urn:microsoft.com/office/officeart/2005/8/layout/default"/>
    <dgm:cxn modelId="{212B642E-4717-425D-A747-EB20D2EA4A48}" srcId="{1130378A-FEE9-4ED1-A01D-1F96164BA876}" destId="{33318D29-1DCE-43C1-BFB6-EACAD14DB395}" srcOrd="0" destOrd="0" parTransId="{F708DEF4-099F-4B00-950F-C3A7D15F8DFF}" sibTransId="{64003071-D0C7-45B8-B935-4D766B409323}"/>
    <dgm:cxn modelId="{55334B2D-F7E9-49D2-A96E-EDB4C55A2A0A}" srcId="{1130378A-FEE9-4ED1-A01D-1F96164BA876}" destId="{3AB1D416-8704-43BA-952A-54D23F14EEB7}" srcOrd="1" destOrd="0" parTransId="{4E7DF7EE-FD31-4C92-B0BE-18D7409AEBBA}" sibTransId="{05FB024F-236B-47FF-82B0-AB6473C1551E}"/>
    <dgm:cxn modelId="{A1B15B88-C797-4C75-BC26-E93DB6460A2F}" type="presOf" srcId="{1130378A-FEE9-4ED1-A01D-1F96164BA876}" destId="{E9F943FA-D696-4F7C-B955-5571F1DA4F8E}" srcOrd="0" destOrd="0" presId="urn:microsoft.com/office/officeart/2005/8/layout/default"/>
    <dgm:cxn modelId="{C8B3C7A5-A305-4A6C-8333-C1C9BCCE24EC}" type="presOf" srcId="{33318D29-1DCE-43C1-BFB6-EACAD14DB395}" destId="{7D09EC2F-C27D-4393-AD1B-0D515C951AAF}" srcOrd="0" destOrd="0" presId="urn:microsoft.com/office/officeart/2005/8/layout/default"/>
    <dgm:cxn modelId="{F6B46355-FF45-4683-8A37-EFA88F09B2D6}" type="presOf" srcId="{3AB1D416-8704-43BA-952A-54D23F14EEB7}" destId="{4651269B-C3B9-42EB-BFA5-4F5E4B7192E1}" srcOrd="0" destOrd="0" presId="urn:microsoft.com/office/officeart/2005/8/layout/default"/>
    <dgm:cxn modelId="{BFB56F26-95A3-4BFF-82CF-16333B47923F}" srcId="{1130378A-FEE9-4ED1-A01D-1F96164BA876}" destId="{0EE8C6BA-9E8F-4EF4-A75E-0C30FFBF825E}" srcOrd="2" destOrd="0" parTransId="{A31F5F9D-F67B-4D93-8B37-CB9BA6F57733}" sibTransId="{B3A3C431-89ED-4477-A262-9B39F381DC49}"/>
    <dgm:cxn modelId="{6B5BACD8-5CDC-4B44-AACC-5A24B09AC6DE}" type="presParOf" srcId="{E9F943FA-D696-4F7C-B955-5571F1DA4F8E}" destId="{7D09EC2F-C27D-4393-AD1B-0D515C951AAF}" srcOrd="0" destOrd="0" presId="urn:microsoft.com/office/officeart/2005/8/layout/default"/>
    <dgm:cxn modelId="{0616062D-2319-4649-B395-0A06F362D929}" type="presParOf" srcId="{E9F943FA-D696-4F7C-B955-5571F1DA4F8E}" destId="{24377BC3-3D86-403D-B816-8F9113E9670E}" srcOrd="1" destOrd="0" presId="urn:microsoft.com/office/officeart/2005/8/layout/default"/>
    <dgm:cxn modelId="{77D626C3-2586-4358-8EEA-4DFA9F6BB019}" type="presParOf" srcId="{E9F943FA-D696-4F7C-B955-5571F1DA4F8E}" destId="{4651269B-C3B9-42EB-BFA5-4F5E4B7192E1}" srcOrd="2" destOrd="0" presId="urn:microsoft.com/office/officeart/2005/8/layout/default"/>
    <dgm:cxn modelId="{66491258-2568-4E47-819F-9D69DAC1DE3A}" type="presParOf" srcId="{E9F943FA-D696-4F7C-B955-5571F1DA4F8E}" destId="{6F1F0900-3402-49F1-B46B-AD2E1481FFDF}" srcOrd="3" destOrd="0" presId="urn:microsoft.com/office/officeart/2005/8/layout/default"/>
    <dgm:cxn modelId="{61D2AFFA-AAE3-4D2E-8B6A-C748358CD4CB}" type="presParOf" srcId="{E9F943FA-D696-4F7C-B955-5571F1DA4F8E}" destId="{B0A36D93-EDAF-4599-A593-82E0BF67B1B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BABA8B-45F7-4D14-A23B-B95569D1B31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aa-ET"/>
        </a:p>
      </dgm:t>
    </dgm:pt>
    <dgm:pt modelId="{7CC1C4A8-2930-4C02-8611-278BE1F25A39}">
      <dgm:prSet phldrT="[Text]" custT="1"/>
      <dgm:spPr/>
      <dgm:t>
        <a:bodyPr/>
        <a:lstStyle/>
        <a:p>
          <a:r>
            <a:rPr lang="en-US" sz="2000" b="1" dirty="0" smtClean="0">
              <a:latin typeface="Times New Roman" panose="02020603050405020304" pitchFamily="18" charset="0"/>
              <a:cs typeface="Times New Roman" panose="02020603050405020304" pitchFamily="18" charset="0"/>
            </a:rPr>
            <a:t>Union Community Health Center</a:t>
          </a:r>
        </a:p>
        <a:p>
          <a:r>
            <a:rPr lang="en-US" sz="2000" dirty="0" smtClean="0">
              <a:latin typeface="Times New Roman" panose="02020603050405020304" pitchFamily="18" charset="0"/>
              <a:cs typeface="Times New Roman" panose="02020603050405020304" pitchFamily="18" charset="0"/>
            </a:rPr>
            <a:t>Address: 260 East 188th Street, Bronx, NY 10458</a:t>
          </a:r>
          <a:endParaRPr lang="aa-ET" sz="2000" b="0" dirty="0">
            <a:latin typeface="Times New Roman" panose="02020603050405020304" pitchFamily="18" charset="0"/>
            <a:cs typeface="Times New Roman" panose="02020603050405020304" pitchFamily="18" charset="0"/>
          </a:endParaRPr>
        </a:p>
      </dgm:t>
    </dgm:pt>
    <dgm:pt modelId="{2FAE713B-930A-44A5-9F64-143A23739032}" type="parTrans" cxnId="{727802AA-05BF-463F-B398-B5C1CFFE606A}">
      <dgm:prSet/>
      <dgm:spPr/>
      <dgm:t>
        <a:bodyPr/>
        <a:lstStyle/>
        <a:p>
          <a:endParaRPr lang="aa-ET"/>
        </a:p>
      </dgm:t>
    </dgm:pt>
    <dgm:pt modelId="{CFE4F74D-02F7-4F19-9861-9382EED638B4}" type="sibTrans" cxnId="{727802AA-05BF-463F-B398-B5C1CFFE606A}">
      <dgm:prSet/>
      <dgm:spPr/>
      <dgm:t>
        <a:bodyPr/>
        <a:lstStyle/>
        <a:p>
          <a:endParaRPr lang="aa-ET"/>
        </a:p>
      </dgm:t>
    </dgm:pt>
    <dgm:pt modelId="{F2AAD799-F0D5-46E1-82C0-5F2FF4201604}">
      <dgm:prSet phldrT="[Text]" custT="1"/>
      <dgm:spPr/>
      <dgm:t>
        <a:bodyPr/>
        <a:lstStyle/>
        <a:p>
          <a:r>
            <a:rPr lang="en-US" sz="2000" b="1" dirty="0" err="1" smtClean="0">
              <a:latin typeface="Times New Roman" panose="02020603050405020304" pitchFamily="18" charset="0"/>
              <a:cs typeface="Times New Roman" panose="02020603050405020304" pitchFamily="18" charset="0"/>
            </a:rPr>
            <a:t>BronxWorks</a:t>
          </a:r>
          <a:endParaRPr lang="en-US" sz="2000" b="1"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Address: 1130 Grand Concourse, Bronx, NY 10456</a:t>
          </a:r>
          <a:endParaRPr lang="aa-ET" sz="2000" b="0" dirty="0">
            <a:latin typeface="Times New Roman" panose="02020603050405020304" pitchFamily="18" charset="0"/>
            <a:cs typeface="Times New Roman" panose="02020603050405020304" pitchFamily="18" charset="0"/>
          </a:endParaRPr>
        </a:p>
      </dgm:t>
    </dgm:pt>
    <dgm:pt modelId="{00FD0FCC-5A59-445E-BA45-0AC0D3293CE9}" type="parTrans" cxnId="{F28F75A7-B1BE-44EB-AF94-14B6FCE3F79F}">
      <dgm:prSet/>
      <dgm:spPr/>
      <dgm:t>
        <a:bodyPr/>
        <a:lstStyle/>
        <a:p>
          <a:endParaRPr lang="aa-ET"/>
        </a:p>
      </dgm:t>
    </dgm:pt>
    <dgm:pt modelId="{CA6C2946-45DF-412B-BAF0-6AD6A052DB90}" type="sibTrans" cxnId="{F28F75A7-B1BE-44EB-AF94-14B6FCE3F79F}">
      <dgm:prSet/>
      <dgm:spPr/>
      <dgm:t>
        <a:bodyPr/>
        <a:lstStyle/>
        <a:p>
          <a:endParaRPr lang="aa-ET"/>
        </a:p>
      </dgm:t>
    </dgm:pt>
    <dgm:pt modelId="{1A5C841D-421D-4732-995C-CCF435E42902}">
      <dgm:prSet phldrT="[Text]" custT="1"/>
      <dgm:spPr/>
      <dgm:t>
        <a:bodyPr/>
        <a:lstStyle/>
        <a:p>
          <a:r>
            <a:rPr lang="en-US" sz="2000" b="1" dirty="0" smtClean="0">
              <a:latin typeface="Times New Roman" panose="02020603050405020304" pitchFamily="18" charset="0"/>
              <a:cs typeface="Times New Roman" panose="02020603050405020304" pitchFamily="18" charset="0"/>
            </a:rPr>
            <a:t>NYC Health + Hospitals/Gotham Health </a:t>
          </a:r>
          <a:r>
            <a:rPr lang="en-US" sz="2000" b="1" dirty="0" err="1" smtClean="0">
              <a:latin typeface="Times New Roman" panose="02020603050405020304" pitchFamily="18" charset="0"/>
              <a:cs typeface="Times New Roman" panose="02020603050405020304" pitchFamily="18" charset="0"/>
            </a:rPr>
            <a:t>Morrisania</a:t>
          </a:r>
          <a:endParaRPr lang="en-US" sz="2000" b="1"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Address: 1225 Gerard Avenue, Bronx, NY 10452</a:t>
          </a:r>
          <a:endParaRPr lang="aa-ET" sz="2000" b="0" dirty="0">
            <a:latin typeface="Times New Roman" panose="02020603050405020304" pitchFamily="18" charset="0"/>
            <a:cs typeface="Times New Roman" panose="02020603050405020304" pitchFamily="18" charset="0"/>
          </a:endParaRPr>
        </a:p>
      </dgm:t>
    </dgm:pt>
    <dgm:pt modelId="{F16C0991-4D07-4703-B7C7-5384243E69C6}" type="parTrans" cxnId="{BA8B1FAA-8133-4C02-BE3A-CE1F4310E771}">
      <dgm:prSet/>
      <dgm:spPr/>
      <dgm:t>
        <a:bodyPr/>
        <a:lstStyle/>
        <a:p>
          <a:endParaRPr lang="aa-ET"/>
        </a:p>
      </dgm:t>
    </dgm:pt>
    <dgm:pt modelId="{81F7B9F6-281B-4404-8156-07375E904366}" type="sibTrans" cxnId="{BA8B1FAA-8133-4C02-BE3A-CE1F4310E771}">
      <dgm:prSet/>
      <dgm:spPr/>
      <dgm:t>
        <a:bodyPr/>
        <a:lstStyle/>
        <a:p>
          <a:endParaRPr lang="aa-ET"/>
        </a:p>
      </dgm:t>
    </dgm:pt>
    <dgm:pt modelId="{271C501F-DA49-41D6-820B-50A1C7FB74AF}">
      <dgm:prSet phldrT="[Text]" custT="1"/>
      <dgm:spPr/>
      <dgm:t>
        <a:bodyPr/>
        <a:lstStyle/>
        <a:p>
          <a:r>
            <a:rPr lang="en-US" sz="2000" b="1" dirty="0" smtClean="0">
              <a:latin typeface="Times New Roman" panose="02020603050405020304" pitchFamily="18" charset="0"/>
              <a:cs typeface="Times New Roman" panose="02020603050405020304" pitchFamily="18" charset="0"/>
            </a:rPr>
            <a:t>Montefiore Mobile Health Program</a:t>
          </a:r>
        </a:p>
        <a:p>
          <a:r>
            <a:rPr lang="en-US" sz="2000" dirty="0" smtClean="0">
              <a:latin typeface="Times New Roman" panose="02020603050405020304" pitchFamily="18" charset="0"/>
              <a:cs typeface="Times New Roman" panose="02020603050405020304" pitchFamily="18" charset="0"/>
            </a:rPr>
            <a:t>Address: Mobile services in the Bronx neighborhoods</a:t>
          </a:r>
          <a:endParaRPr lang="aa-ET" sz="2000" b="0" dirty="0">
            <a:latin typeface="Times New Roman" panose="02020603050405020304" pitchFamily="18" charset="0"/>
            <a:cs typeface="Times New Roman" panose="02020603050405020304" pitchFamily="18" charset="0"/>
          </a:endParaRPr>
        </a:p>
      </dgm:t>
    </dgm:pt>
    <dgm:pt modelId="{303956E8-E57B-4EA6-8856-A59A8BFD7B31}" type="parTrans" cxnId="{2D228B82-8865-4AED-B44F-8EC77BACBE02}">
      <dgm:prSet/>
      <dgm:spPr/>
      <dgm:t>
        <a:bodyPr/>
        <a:lstStyle/>
        <a:p>
          <a:endParaRPr lang="aa-ET"/>
        </a:p>
      </dgm:t>
    </dgm:pt>
    <dgm:pt modelId="{6C7C1715-CA58-442B-AFF0-17B3627FAE2D}" type="sibTrans" cxnId="{2D228B82-8865-4AED-B44F-8EC77BACBE02}">
      <dgm:prSet/>
      <dgm:spPr/>
      <dgm:t>
        <a:bodyPr/>
        <a:lstStyle/>
        <a:p>
          <a:endParaRPr lang="aa-ET"/>
        </a:p>
      </dgm:t>
    </dgm:pt>
    <dgm:pt modelId="{579AB2E3-0291-4F77-A736-A66AF1B1BAC2}" type="pres">
      <dgm:prSet presAssocID="{CFBABA8B-45F7-4D14-A23B-B95569D1B310}" presName="diagram" presStyleCnt="0">
        <dgm:presLayoutVars>
          <dgm:dir/>
          <dgm:resizeHandles val="exact"/>
        </dgm:presLayoutVars>
      </dgm:prSet>
      <dgm:spPr/>
      <dgm:t>
        <a:bodyPr/>
        <a:lstStyle/>
        <a:p>
          <a:endParaRPr lang="en-US"/>
        </a:p>
      </dgm:t>
    </dgm:pt>
    <dgm:pt modelId="{5E23B9D9-EDFC-460A-AD1C-4B80A92CF37B}" type="pres">
      <dgm:prSet presAssocID="{7CC1C4A8-2930-4C02-8611-278BE1F25A39}" presName="node" presStyleLbl="node1" presStyleIdx="0" presStyleCnt="4">
        <dgm:presLayoutVars>
          <dgm:bulletEnabled val="1"/>
        </dgm:presLayoutVars>
      </dgm:prSet>
      <dgm:spPr/>
      <dgm:t>
        <a:bodyPr/>
        <a:lstStyle/>
        <a:p>
          <a:endParaRPr lang="en-US"/>
        </a:p>
      </dgm:t>
    </dgm:pt>
    <dgm:pt modelId="{982C260D-5486-4D1F-BDDD-EA9A57C8BD53}" type="pres">
      <dgm:prSet presAssocID="{CFE4F74D-02F7-4F19-9861-9382EED638B4}" presName="sibTrans" presStyleCnt="0"/>
      <dgm:spPr/>
    </dgm:pt>
    <dgm:pt modelId="{84C92D0C-5688-481B-B206-C33C624F002F}" type="pres">
      <dgm:prSet presAssocID="{F2AAD799-F0D5-46E1-82C0-5F2FF4201604}" presName="node" presStyleLbl="node1" presStyleIdx="1" presStyleCnt="4">
        <dgm:presLayoutVars>
          <dgm:bulletEnabled val="1"/>
        </dgm:presLayoutVars>
      </dgm:prSet>
      <dgm:spPr/>
      <dgm:t>
        <a:bodyPr/>
        <a:lstStyle/>
        <a:p>
          <a:endParaRPr lang="en-US"/>
        </a:p>
      </dgm:t>
    </dgm:pt>
    <dgm:pt modelId="{614320A6-EB58-4386-ADD4-3F523B96B99F}" type="pres">
      <dgm:prSet presAssocID="{CA6C2946-45DF-412B-BAF0-6AD6A052DB90}" presName="sibTrans" presStyleCnt="0"/>
      <dgm:spPr/>
    </dgm:pt>
    <dgm:pt modelId="{08B55F92-4750-4930-8B20-B3231613208D}" type="pres">
      <dgm:prSet presAssocID="{1A5C841D-421D-4732-995C-CCF435E42902}" presName="node" presStyleLbl="node1" presStyleIdx="2" presStyleCnt="4">
        <dgm:presLayoutVars>
          <dgm:bulletEnabled val="1"/>
        </dgm:presLayoutVars>
      </dgm:prSet>
      <dgm:spPr/>
      <dgm:t>
        <a:bodyPr/>
        <a:lstStyle/>
        <a:p>
          <a:endParaRPr lang="en-US"/>
        </a:p>
      </dgm:t>
    </dgm:pt>
    <dgm:pt modelId="{24F386AA-1D06-422F-9A86-A69EEA6396C1}" type="pres">
      <dgm:prSet presAssocID="{81F7B9F6-281B-4404-8156-07375E904366}" presName="sibTrans" presStyleCnt="0"/>
      <dgm:spPr/>
    </dgm:pt>
    <dgm:pt modelId="{94D04B61-6723-4665-848D-8187B8197864}" type="pres">
      <dgm:prSet presAssocID="{271C501F-DA49-41D6-820B-50A1C7FB74AF}" presName="node" presStyleLbl="node1" presStyleIdx="3" presStyleCnt="4">
        <dgm:presLayoutVars>
          <dgm:bulletEnabled val="1"/>
        </dgm:presLayoutVars>
      </dgm:prSet>
      <dgm:spPr/>
      <dgm:t>
        <a:bodyPr/>
        <a:lstStyle/>
        <a:p>
          <a:endParaRPr lang="en-US"/>
        </a:p>
      </dgm:t>
    </dgm:pt>
  </dgm:ptLst>
  <dgm:cxnLst>
    <dgm:cxn modelId="{11A5F45E-E727-4720-88BF-3B9B898D7EB0}" type="presOf" srcId="{F2AAD799-F0D5-46E1-82C0-5F2FF4201604}" destId="{84C92D0C-5688-481B-B206-C33C624F002F}" srcOrd="0" destOrd="0" presId="urn:microsoft.com/office/officeart/2005/8/layout/default"/>
    <dgm:cxn modelId="{7FEE0441-AD38-4C6D-A62E-D3E910C97DBC}" type="presOf" srcId="{1A5C841D-421D-4732-995C-CCF435E42902}" destId="{08B55F92-4750-4930-8B20-B3231613208D}" srcOrd="0" destOrd="0" presId="urn:microsoft.com/office/officeart/2005/8/layout/default"/>
    <dgm:cxn modelId="{BB2EE5B4-C6F5-4E9A-B62C-82859A1406AF}" type="presOf" srcId="{7CC1C4A8-2930-4C02-8611-278BE1F25A39}" destId="{5E23B9D9-EDFC-460A-AD1C-4B80A92CF37B}" srcOrd="0" destOrd="0" presId="urn:microsoft.com/office/officeart/2005/8/layout/default"/>
    <dgm:cxn modelId="{2A9D8148-AD70-40DD-A064-6E6B4340C6D0}" type="presOf" srcId="{271C501F-DA49-41D6-820B-50A1C7FB74AF}" destId="{94D04B61-6723-4665-848D-8187B8197864}" srcOrd="0" destOrd="0" presId="urn:microsoft.com/office/officeart/2005/8/layout/default"/>
    <dgm:cxn modelId="{727802AA-05BF-463F-B398-B5C1CFFE606A}" srcId="{CFBABA8B-45F7-4D14-A23B-B95569D1B310}" destId="{7CC1C4A8-2930-4C02-8611-278BE1F25A39}" srcOrd="0" destOrd="0" parTransId="{2FAE713B-930A-44A5-9F64-143A23739032}" sibTransId="{CFE4F74D-02F7-4F19-9861-9382EED638B4}"/>
    <dgm:cxn modelId="{BA8B1FAA-8133-4C02-BE3A-CE1F4310E771}" srcId="{CFBABA8B-45F7-4D14-A23B-B95569D1B310}" destId="{1A5C841D-421D-4732-995C-CCF435E42902}" srcOrd="2" destOrd="0" parTransId="{F16C0991-4D07-4703-B7C7-5384243E69C6}" sibTransId="{81F7B9F6-281B-4404-8156-07375E904366}"/>
    <dgm:cxn modelId="{0C1D690E-5024-4FDB-8A49-ED5ABDB288FD}" type="presOf" srcId="{CFBABA8B-45F7-4D14-A23B-B95569D1B310}" destId="{579AB2E3-0291-4F77-A736-A66AF1B1BAC2}" srcOrd="0" destOrd="0" presId="urn:microsoft.com/office/officeart/2005/8/layout/default"/>
    <dgm:cxn modelId="{F28F75A7-B1BE-44EB-AF94-14B6FCE3F79F}" srcId="{CFBABA8B-45F7-4D14-A23B-B95569D1B310}" destId="{F2AAD799-F0D5-46E1-82C0-5F2FF4201604}" srcOrd="1" destOrd="0" parTransId="{00FD0FCC-5A59-445E-BA45-0AC0D3293CE9}" sibTransId="{CA6C2946-45DF-412B-BAF0-6AD6A052DB90}"/>
    <dgm:cxn modelId="{2D228B82-8865-4AED-B44F-8EC77BACBE02}" srcId="{CFBABA8B-45F7-4D14-A23B-B95569D1B310}" destId="{271C501F-DA49-41D6-820B-50A1C7FB74AF}" srcOrd="3" destOrd="0" parTransId="{303956E8-E57B-4EA6-8856-A59A8BFD7B31}" sibTransId="{6C7C1715-CA58-442B-AFF0-17B3627FAE2D}"/>
    <dgm:cxn modelId="{A49E47AA-0B4C-4133-B7CB-B325501CEE63}" type="presParOf" srcId="{579AB2E3-0291-4F77-A736-A66AF1B1BAC2}" destId="{5E23B9D9-EDFC-460A-AD1C-4B80A92CF37B}" srcOrd="0" destOrd="0" presId="urn:microsoft.com/office/officeart/2005/8/layout/default"/>
    <dgm:cxn modelId="{BD53F58E-7973-460B-9238-4D631AECFFF6}" type="presParOf" srcId="{579AB2E3-0291-4F77-A736-A66AF1B1BAC2}" destId="{982C260D-5486-4D1F-BDDD-EA9A57C8BD53}" srcOrd="1" destOrd="0" presId="urn:microsoft.com/office/officeart/2005/8/layout/default"/>
    <dgm:cxn modelId="{DE1DE519-93C8-4034-AE7D-D98CE465D5DA}" type="presParOf" srcId="{579AB2E3-0291-4F77-A736-A66AF1B1BAC2}" destId="{84C92D0C-5688-481B-B206-C33C624F002F}" srcOrd="2" destOrd="0" presId="urn:microsoft.com/office/officeart/2005/8/layout/default"/>
    <dgm:cxn modelId="{7EDDD542-FD39-4AB6-8ABA-00BCF3EFD010}" type="presParOf" srcId="{579AB2E3-0291-4F77-A736-A66AF1B1BAC2}" destId="{614320A6-EB58-4386-ADD4-3F523B96B99F}" srcOrd="3" destOrd="0" presId="urn:microsoft.com/office/officeart/2005/8/layout/default"/>
    <dgm:cxn modelId="{1A5FF7F9-4701-44DA-A85C-AB9B33CEE32C}" type="presParOf" srcId="{579AB2E3-0291-4F77-A736-A66AF1B1BAC2}" destId="{08B55F92-4750-4930-8B20-B3231613208D}" srcOrd="4" destOrd="0" presId="urn:microsoft.com/office/officeart/2005/8/layout/default"/>
    <dgm:cxn modelId="{9C0EA282-7275-4120-960D-1693E55EC22A}" type="presParOf" srcId="{579AB2E3-0291-4F77-A736-A66AF1B1BAC2}" destId="{24F386AA-1D06-422F-9A86-A69EEA6396C1}" srcOrd="5" destOrd="0" presId="urn:microsoft.com/office/officeart/2005/8/layout/default"/>
    <dgm:cxn modelId="{7AB62F25-4B9F-4B1A-85A2-68C091EDE746}" type="presParOf" srcId="{579AB2E3-0291-4F77-A736-A66AF1B1BAC2}" destId="{94D04B61-6723-4665-848D-8187B819786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52534F-2D62-406B-AA46-0EDD518BCF19}" type="doc">
      <dgm:prSet loTypeId="urn:microsoft.com/office/officeart/2011/layout/HexagonRadial" loCatId="cycle" qsTypeId="urn:microsoft.com/office/officeart/2005/8/quickstyle/simple5" qsCatId="simple" csTypeId="urn:microsoft.com/office/officeart/2005/8/colors/accent1_2" csCatId="accent1" phldr="1"/>
      <dgm:spPr/>
      <dgm:t>
        <a:bodyPr/>
        <a:lstStyle/>
        <a:p>
          <a:endParaRPr lang="aa-ET"/>
        </a:p>
      </dgm:t>
    </dgm:pt>
    <dgm:pt modelId="{15CC8FE9-1B9A-42A5-BAFC-BD86AF5EC429}">
      <dgm:prSet phldrT="[Text]" custT="1"/>
      <dgm:spPr/>
      <dgm:t>
        <a:bodyPr/>
        <a:lstStyle/>
        <a:p>
          <a:r>
            <a:rPr lang="en-US" sz="2400" b="0" dirty="0">
              <a:solidFill>
                <a:schemeClr val="bg1"/>
              </a:solidFill>
              <a:latin typeface="Times New Roman" panose="02020603050405020304" pitchFamily="18" charset="0"/>
              <a:cs typeface="Times New Roman" panose="02020603050405020304" pitchFamily="18" charset="0"/>
            </a:rPr>
            <a:t>Recognize and address mental health as a Social Determinant of Health. Implement culturally competent, bilingual mental health services to reduce inequities in access and outcomes</a:t>
          </a:r>
          <a:endParaRPr lang="aa-ET" sz="2400" b="0" dirty="0">
            <a:solidFill>
              <a:schemeClr val="bg1"/>
            </a:solidFill>
            <a:latin typeface="Times New Roman" panose="02020603050405020304" pitchFamily="18" charset="0"/>
            <a:cs typeface="Times New Roman" panose="02020603050405020304" pitchFamily="18" charset="0"/>
          </a:endParaRPr>
        </a:p>
      </dgm:t>
    </dgm:pt>
    <dgm:pt modelId="{2D17D5E0-792D-4378-898D-D8CCF9F4363A}" type="parTrans" cxnId="{F78B2B0D-51D9-4F82-A6CB-39DD23BB866D}">
      <dgm:prSet/>
      <dgm:spPr/>
      <dgm:t>
        <a:bodyPr/>
        <a:lstStyle/>
        <a:p>
          <a:endParaRPr lang="aa-ET"/>
        </a:p>
      </dgm:t>
    </dgm:pt>
    <dgm:pt modelId="{22F2DA1E-42BB-4DCA-8793-4E8DDDF52A22}" type="sibTrans" cxnId="{F78B2B0D-51D9-4F82-A6CB-39DD23BB866D}">
      <dgm:prSet/>
      <dgm:spPr/>
      <dgm:t>
        <a:bodyPr/>
        <a:lstStyle/>
        <a:p>
          <a:endParaRPr lang="aa-ET"/>
        </a:p>
      </dgm:t>
    </dgm:pt>
    <dgm:pt modelId="{6232944F-2008-466E-A48C-5187AD770A96}" type="pres">
      <dgm:prSet presAssocID="{1052534F-2D62-406B-AA46-0EDD518BCF19}" presName="Name0" presStyleCnt="0">
        <dgm:presLayoutVars>
          <dgm:chMax val="1"/>
          <dgm:chPref val="1"/>
          <dgm:dir/>
          <dgm:animOne val="branch"/>
          <dgm:animLvl val="lvl"/>
        </dgm:presLayoutVars>
      </dgm:prSet>
      <dgm:spPr/>
      <dgm:t>
        <a:bodyPr/>
        <a:lstStyle/>
        <a:p>
          <a:endParaRPr lang="en-US"/>
        </a:p>
      </dgm:t>
    </dgm:pt>
    <dgm:pt modelId="{E5C3607C-FB6E-4482-BB65-36686485C814}" type="pres">
      <dgm:prSet presAssocID="{15CC8FE9-1B9A-42A5-BAFC-BD86AF5EC429}" presName="Parent" presStyleLbl="node0" presStyleIdx="0" presStyleCnt="1">
        <dgm:presLayoutVars>
          <dgm:chMax val="6"/>
          <dgm:chPref val="6"/>
        </dgm:presLayoutVars>
      </dgm:prSet>
      <dgm:spPr/>
      <dgm:t>
        <a:bodyPr/>
        <a:lstStyle/>
        <a:p>
          <a:endParaRPr lang="en-US"/>
        </a:p>
      </dgm:t>
    </dgm:pt>
  </dgm:ptLst>
  <dgm:cxnLst>
    <dgm:cxn modelId="{F78B2B0D-51D9-4F82-A6CB-39DD23BB866D}" srcId="{1052534F-2D62-406B-AA46-0EDD518BCF19}" destId="{15CC8FE9-1B9A-42A5-BAFC-BD86AF5EC429}" srcOrd="0" destOrd="0" parTransId="{2D17D5E0-792D-4378-898D-D8CCF9F4363A}" sibTransId="{22F2DA1E-42BB-4DCA-8793-4E8DDDF52A22}"/>
    <dgm:cxn modelId="{EADC64D9-9EB2-4466-92F4-24797EC2F911}" type="presOf" srcId="{15CC8FE9-1B9A-42A5-BAFC-BD86AF5EC429}" destId="{E5C3607C-FB6E-4482-BB65-36686485C814}" srcOrd="0" destOrd="0" presId="urn:microsoft.com/office/officeart/2011/layout/HexagonRadial"/>
    <dgm:cxn modelId="{640BB2C1-EBC1-48F6-B305-554E487DCC58}" type="presOf" srcId="{1052534F-2D62-406B-AA46-0EDD518BCF19}" destId="{6232944F-2008-466E-A48C-5187AD770A96}" srcOrd="0" destOrd="0" presId="urn:microsoft.com/office/officeart/2011/layout/HexagonRadial"/>
    <dgm:cxn modelId="{0E41AE11-D4AE-40C3-9CF5-E44E9F0BC27C}" type="presParOf" srcId="{6232944F-2008-466E-A48C-5187AD770A96}" destId="{E5C3607C-FB6E-4482-BB65-36686485C814}" srcOrd="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AD08E8-2EB0-41CE-B79E-6A069A017DE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aa-ET"/>
        </a:p>
      </dgm:t>
    </dgm:pt>
    <dgm:pt modelId="{EE4BF017-F4BE-4A2F-972D-CB03F0CDA179}">
      <dgm:prSet custT="1"/>
      <dgm:spPr/>
      <dgm:t>
        <a:bodyPr/>
        <a:lstStyle/>
        <a:p>
          <a:r>
            <a:rPr lang="en-US" sz="1600" b="1" dirty="0">
              <a:latin typeface="Times New Roman" panose="02020603050405020304" pitchFamily="18" charset="0"/>
              <a:cs typeface="Times New Roman" panose="02020603050405020304" pitchFamily="18" charset="0"/>
            </a:rPr>
            <a:t>Community Health Clinics: </a:t>
          </a:r>
          <a:r>
            <a:rPr lang="en-US" sz="1600" dirty="0">
              <a:latin typeface="Times New Roman" panose="02020603050405020304" pitchFamily="18" charset="0"/>
              <a:cs typeface="Times New Roman" panose="02020603050405020304" pitchFamily="18" charset="0"/>
            </a:rPr>
            <a:t>Improving access by offering evening and weekend clinic hours</a:t>
          </a:r>
          <a:endParaRPr lang="aa-ET" sz="1600" dirty="0">
            <a:latin typeface="Times New Roman" panose="02020603050405020304" pitchFamily="18" charset="0"/>
            <a:cs typeface="Times New Roman" panose="02020603050405020304" pitchFamily="18" charset="0"/>
          </a:endParaRPr>
        </a:p>
      </dgm:t>
    </dgm:pt>
    <dgm:pt modelId="{AF81A9EE-AA29-4871-B548-FB19DF123D3C}" type="parTrans" cxnId="{B16B7E5F-5C8C-4075-8132-8FBECEC3BA55}">
      <dgm:prSet/>
      <dgm:spPr/>
      <dgm:t>
        <a:bodyPr/>
        <a:lstStyle/>
        <a:p>
          <a:endParaRPr lang="aa-ET"/>
        </a:p>
      </dgm:t>
    </dgm:pt>
    <dgm:pt modelId="{46C8FB1F-B139-4E44-9977-9B487845415A}" type="sibTrans" cxnId="{B16B7E5F-5C8C-4075-8132-8FBECEC3BA55}">
      <dgm:prSet/>
      <dgm:spPr/>
      <dgm:t>
        <a:bodyPr/>
        <a:lstStyle/>
        <a:p>
          <a:endParaRPr lang="aa-ET"/>
        </a:p>
      </dgm:t>
    </dgm:pt>
    <dgm:pt modelId="{91323005-94DA-4619-8ABC-017382E13842}">
      <dgm:prSet custT="1"/>
      <dgm:spPr/>
      <dgm:t>
        <a:bodyPr/>
        <a:lstStyle/>
        <a:p>
          <a:r>
            <a:rPr lang="en-US" sz="1600" b="1" dirty="0">
              <a:latin typeface="Times New Roman" panose="02020603050405020304" pitchFamily="18" charset="0"/>
              <a:cs typeface="Times New Roman" panose="02020603050405020304" pitchFamily="18" charset="0"/>
            </a:rPr>
            <a:t>Mental Health Services: </a:t>
          </a:r>
          <a:r>
            <a:rPr lang="en-US" sz="1600" b="0" dirty="0">
              <a:latin typeface="Times New Roman" panose="02020603050405020304" pitchFamily="18" charset="0"/>
              <a:cs typeface="Times New Roman" panose="02020603050405020304" pitchFamily="18" charset="0"/>
            </a:rPr>
            <a:t>Enhancing support through more bilingual therapists, mobile services, and destigmatizing community workshops and support groups</a:t>
          </a:r>
          <a:endParaRPr lang="aa-ET" sz="1600" b="0" dirty="0">
            <a:latin typeface="Times New Roman" panose="02020603050405020304" pitchFamily="18" charset="0"/>
            <a:cs typeface="Times New Roman" panose="02020603050405020304" pitchFamily="18" charset="0"/>
          </a:endParaRPr>
        </a:p>
      </dgm:t>
    </dgm:pt>
    <dgm:pt modelId="{B122FABD-CF6E-4D0A-9C68-4C3B4BC218BD}" type="parTrans" cxnId="{517928EF-B7C5-4885-BBB7-5B4B025750B9}">
      <dgm:prSet/>
      <dgm:spPr/>
      <dgm:t>
        <a:bodyPr/>
        <a:lstStyle/>
        <a:p>
          <a:endParaRPr lang="aa-ET"/>
        </a:p>
      </dgm:t>
    </dgm:pt>
    <dgm:pt modelId="{07D9B07A-B384-422A-BFCF-BFFFCF2831F5}" type="sibTrans" cxnId="{517928EF-B7C5-4885-BBB7-5B4B025750B9}">
      <dgm:prSet/>
      <dgm:spPr/>
      <dgm:t>
        <a:bodyPr/>
        <a:lstStyle/>
        <a:p>
          <a:endParaRPr lang="aa-ET"/>
        </a:p>
      </dgm:t>
    </dgm:pt>
    <dgm:pt modelId="{6E9416A3-B0ED-419A-9248-50FB48CDC248}">
      <dgm:prSet custT="1"/>
      <dgm:spPr/>
      <dgm:t>
        <a:bodyPr/>
        <a:lstStyle/>
        <a:p>
          <a:r>
            <a:rPr lang="en-US" sz="1600" b="1" dirty="0">
              <a:latin typeface="Times New Roman" panose="02020603050405020304" pitchFamily="18" charset="0"/>
              <a:cs typeface="Times New Roman" panose="02020603050405020304" pitchFamily="18" charset="0"/>
            </a:rPr>
            <a:t>Food Security Programs: </a:t>
          </a:r>
          <a:r>
            <a:rPr lang="en-US" sz="1600" b="0" dirty="0">
              <a:latin typeface="Times New Roman" panose="02020603050405020304" pitchFamily="18" charset="0"/>
              <a:cs typeface="Times New Roman" panose="02020603050405020304" pitchFamily="18" charset="0"/>
            </a:rPr>
            <a:t>Increasing reach by extending hours for working individuals and providing fresher options through local farm partnerships</a:t>
          </a:r>
          <a:endParaRPr lang="aa-ET" sz="1600" b="0" dirty="0">
            <a:latin typeface="Times New Roman" panose="02020603050405020304" pitchFamily="18" charset="0"/>
            <a:cs typeface="Times New Roman" panose="02020603050405020304" pitchFamily="18" charset="0"/>
          </a:endParaRPr>
        </a:p>
      </dgm:t>
    </dgm:pt>
    <dgm:pt modelId="{688B6517-39E1-4223-A4D1-9384A0DB45FD}" type="parTrans" cxnId="{DE09C3E9-3242-4895-858E-C301423D5143}">
      <dgm:prSet/>
      <dgm:spPr/>
      <dgm:t>
        <a:bodyPr/>
        <a:lstStyle/>
        <a:p>
          <a:endParaRPr lang="aa-ET"/>
        </a:p>
      </dgm:t>
    </dgm:pt>
    <dgm:pt modelId="{ED0A13CB-445C-4506-B119-031DF194624F}" type="sibTrans" cxnId="{DE09C3E9-3242-4895-858E-C301423D5143}">
      <dgm:prSet/>
      <dgm:spPr/>
      <dgm:t>
        <a:bodyPr/>
        <a:lstStyle/>
        <a:p>
          <a:endParaRPr lang="aa-ET"/>
        </a:p>
      </dgm:t>
    </dgm:pt>
    <dgm:pt modelId="{DB484701-3C4E-41D6-AAE0-0AA7AD42C172}" type="pres">
      <dgm:prSet presAssocID="{D9AD08E8-2EB0-41CE-B79E-6A069A017DE4}" presName="Name0" presStyleCnt="0">
        <dgm:presLayoutVars>
          <dgm:chMax val="11"/>
          <dgm:chPref val="11"/>
          <dgm:dir/>
          <dgm:resizeHandles/>
        </dgm:presLayoutVars>
      </dgm:prSet>
      <dgm:spPr/>
      <dgm:t>
        <a:bodyPr/>
        <a:lstStyle/>
        <a:p>
          <a:endParaRPr lang="en-US"/>
        </a:p>
      </dgm:t>
    </dgm:pt>
    <dgm:pt modelId="{E097DB63-FF13-4A60-808F-2ADEC3D395D7}" type="pres">
      <dgm:prSet presAssocID="{6E9416A3-B0ED-419A-9248-50FB48CDC248}" presName="Accent3" presStyleCnt="0"/>
      <dgm:spPr/>
    </dgm:pt>
    <dgm:pt modelId="{03809D9D-A052-441D-9BFF-9A0E2482CF93}" type="pres">
      <dgm:prSet presAssocID="{6E9416A3-B0ED-419A-9248-50FB48CDC248}" presName="Accent" presStyleLbl="node1" presStyleIdx="0" presStyleCnt="3"/>
      <dgm:spPr/>
    </dgm:pt>
    <dgm:pt modelId="{1DFC5923-5785-4286-A852-AA75FC82D155}" type="pres">
      <dgm:prSet presAssocID="{6E9416A3-B0ED-419A-9248-50FB48CDC248}" presName="ParentBackground3" presStyleCnt="0"/>
      <dgm:spPr/>
    </dgm:pt>
    <dgm:pt modelId="{BF8D4E2C-C1D4-49D2-BC28-BB8D066D8EFD}" type="pres">
      <dgm:prSet presAssocID="{6E9416A3-B0ED-419A-9248-50FB48CDC248}" presName="ParentBackground" presStyleLbl="fgAcc1" presStyleIdx="0" presStyleCnt="3"/>
      <dgm:spPr/>
      <dgm:t>
        <a:bodyPr/>
        <a:lstStyle/>
        <a:p>
          <a:endParaRPr lang="en-US"/>
        </a:p>
      </dgm:t>
    </dgm:pt>
    <dgm:pt modelId="{CDA8BCEE-E5A7-4A1C-B608-50345CC652C0}" type="pres">
      <dgm:prSet presAssocID="{6E9416A3-B0ED-419A-9248-50FB48CDC248}" presName="Parent3" presStyleLbl="revTx" presStyleIdx="0" presStyleCnt="0">
        <dgm:presLayoutVars>
          <dgm:chMax val="1"/>
          <dgm:chPref val="1"/>
          <dgm:bulletEnabled val="1"/>
        </dgm:presLayoutVars>
      </dgm:prSet>
      <dgm:spPr/>
      <dgm:t>
        <a:bodyPr/>
        <a:lstStyle/>
        <a:p>
          <a:endParaRPr lang="en-US"/>
        </a:p>
      </dgm:t>
    </dgm:pt>
    <dgm:pt modelId="{D7B62281-B94C-4555-B682-F0608AE8AF3D}" type="pres">
      <dgm:prSet presAssocID="{91323005-94DA-4619-8ABC-017382E13842}" presName="Accent2" presStyleCnt="0"/>
      <dgm:spPr/>
    </dgm:pt>
    <dgm:pt modelId="{0379F94B-EF44-4A86-A8B2-572FF085D5E3}" type="pres">
      <dgm:prSet presAssocID="{91323005-94DA-4619-8ABC-017382E13842}" presName="Accent" presStyleLbl="node1" presStyleIdx="1" presStyleCnt="3"/>
      <dgm:spPr/>
    </dgm:pt>
    <dgm:pt modelId="{039AE992-787D-4790-9049-BAB993D0547A}" type="pres">
      <dgm:prSet presAssocID="{91323005-94DA-4619-8ABC-017382E13842}" presName="ParentBackground2" presStyleCnt="0"/>
      <dgm:spPr/>
    </dgm:pt>
    <dgm:pt modelId="{62DEDB75-BA14-41AB-8ED4-86BE74C19010}" type="pres">
      <dgm:prSet presAssocID="{91323005-94DA-4619-8ABC-017382E13842}" presName="ParentBackground" presStyleLbl="fgAcc1" presStyleIdx="1" presStyleCnt="3"/>
      <dgm:spPr/>
      <dgm:t>
        <a:bodyPr/>
        <a:lstStyle/>
        <a:p>
          <a:endParaRPr lang="en-US"/>
        </a:p>
      </dgm:t>
    </dgm:pt>
    <dgm:pt modelId="{46A141D4-ABB3-422A-9CDC-C23A58C19B4B}" type="pres">
      <dgm:prSet presAssocID="{91323005-94DA-4619-8ABC-017382E13842}" presName="Parent2" presStyleLbl="revTx" presStyleIdx="0" presStyleCnt="0">
        <dgm:presLayoutVars>
          <dgm:chMax val="1"/>
          <dgm:chPref val="1"/>
          <dgm:bulletEnabled val="1"/>
        </dgm:presLayoutVars>
      </dgm:prSet>
      <dgm:spPr/>
      <dgm:t>
        <a:bodyPr/>
        <a:lstStyle/>
        <a:p>
          <a:endParaRPr lang="en-US"/>
        </a:p>
      </dgm:t>
    </dgm:pt>
    <dgm:pt modelId="{4D4F87A1-B97E-4B89-A0B3-6640E0F438F7}" type="pres">
      <dgm:prSet presAssocID="{EE4BF017-F4BE-4A2F-972D-CB03F0CDA179}" presName="Accent1" presStyleCnt="0"/>
      <dgm:spPr/>
    </dgm:pt>
    <dgm:pt modelId="{A2C2337B-256B-4B1E-AC34-D0C0E67F570E}" type="pres">
      <dgm:prSet presAssocID="{EE4BF017-F4BE-4A2F-972D-CB03F0CDA179}" presName="Accent" presStyleLbl="node1" presStyleIdx="2" presStyleCnt="3"/>
      <dgm:spPr/>
    </dgm:pt>
    <dgm:pt modelId="{7372E2D3-12A9-469A-B9FC-28FD3FD3A95A}" type="pres">
      <dgm:prSet presAssocID="{EE4BF017-F4BE-4A2F-972D-CB03F0CDA179}" presName="ParentBackground1" presStyleCnt="0"/>
      <dgm:spPr/>
    </dgm:pt>
    <dgm:pt modelId="{DAD43F14-146D-41CC-9699-8CDE996ACE1C}" type="pres">
      <dgm:prSet presAssocID="{EE4BF017-F4BE-4A2F-972D-CB03F0CDA179}" presName="ParentBackground" presStyleLbl="fgAcc1" presStyleIdx="2" presStyleCnt="3"/>
      <dgm:spPr/>
      <dgm:t>
        <a:bodyPr/>
        <a:lstStyle/>
        <a:p>
          <a:endParaRPr lang="en-US"/>
        </a:p>
      </dgm:t>
    </dgm:pt>
    <dgm:pt modelId="{0FE631C3-9FD1-43A5-9F6D-0935B4279B41}" type="pres">
      <dgm:prSet presAssocID="{EE4BF017-F4BE-4A2F-972D-CB03F0CDA179}" presName="Parent1" presStyleLbl="revTx" presStyleIdx="0" presStyleCnt="0">
        <dgm:presLayoutVars>
          <dgm:chMax val="1"/>
          <dgm:chPref val="1"/>
          <dgm:bulletEnabled val="1"/>
        </dgm:presLayoutVars>
      </dgm:prSet>
      <dgm:spPr/>
      <dgm:t>
        <a:bodyPr/>
        <a:lstStyle/>
        <a:p>
          <a:endParaRPr lang="en-US"/>
        </a:p>
      </dgm:t>
    </dgm:pt>
  </dgm:ptLst>
  <dgm:cxnLst>
    <dgm:cxn modelId="{26CC8B18-AD1B-4045-B2EE-9E977680F494}" type="presOf" srcId="{EE4BF017-F4BE-4A2F-972D-CB03F0CDA179}" destId="{DAD43F14-146D-41CC-9699-8CDE996ACE1C}" srcOrd="0" destOrd="0" presId="urn:microsoft.com/office/officeart/2011/layout/CircleProcess"/>
    <dgm:cxn modelId="{B1B09067-3641-4420-A86A-AF3CD7280B9A}" type="presOf" srcId="{91323005-94DA-4619-8ABC-017382E13842}" destId="{62DEDB75-BA14-41AB-8ED4-86BE74C19010}" srcOrd="0" destOrd="0" presId="urn:microsoft.com/office/officeart/2011/layout/CircleProcess"/>
    <dgm:cxn modelId="{3879DAC2-5962-4BEB-AD46-CC44C4B21C4A}" type="presOf" srcId="{91323005-94DA-4619-8ABC-017382E13842}" destId="{46A141D4-ABB3-422A-9CDC-C23A58C19B4B}" srcOrd="1" destOrd="0" presId="urn:microsoft.com/office/officeart/2011/layout/CircleProcess"/>
    <dgm:cxn modelId="{B16B7E5F-5C8C-4075-8132-8FBECEC3BA55}" srcId="{D9AD08E8-2EB0-41CE-B79E-6A069A017DE4}" destId="{EE4BF017-F4BE-4A2F-972D-CB03F0CDA179}" srcOrd="0" destOrd="0" parTransId="{AF81A9EE-AA29-4871-B548-FB19DF123D3C}" sibTransId="{46C8FB1F-B139-4E44-9977-9B487845415A}"/>
    <dgm:cxn modelId="{379C80E4-B000-4312-B72D-5640FEDB5F46}" type="presOf" srcId="{6E9416A3-B0ED-419A-9248-50FB48CDC248}" destId="{CDA8BCEE-E5A7-4A1C-B608-50345CC652C0}" srcOrd="1" destOrd="0" presId="urn:microsoft.com/office/officeart/2011/layout/CircleProcess"/>
    <dgm:cxn modelId="{73593639-C2BC-4E31-9340-173DFF792E74}" type="presOf" srcId="{D9AD08E8-2EB0-41CE-B79E-6A069A017DE4}" destId="{DB484701-3C4E-41D6-AAE0-0AA7AD42C172}" srcOrd="0" destOrd="0" presId="urn:microsoft.com/office/officeart/2011/layout/CircleProcess"/>
    <dgm:cxn modelId="{21628DBA-6A91-418B-8A53-D5A27C979850}" type="presOf" srcId="{6E9416A3-B0ED-419A-9248-50FB48CDC248}" destId="{BF8D4E2C-C1D4-49D2-BC28-BB8D066D8EFD}" srcOrd="0" destOrd="0" presId="urn:microsoft.com/office/officeart/2011/layout/CircleProcess"/>
    <dgm:cxn modelId="{0CE9F271-C345-4D71-BF82-CF9FBA5FDF4B}" type="presOf" srcId="{EE4BF017-F4BE-4A2F-972D-CB03F0CDA179}" destId="{0FE631C3-9FD1-43A5-9F6D-0935B4279B41}" srcOrd="1" destOrd="0" presId="urn:microsoft.com/office/officeart/2011/layout/CircleProcess"/>
    <dgm:cxn modelId="{517928EF-B7C5-4885-BBB7-5B4B025750B9}" srcId="{D9AD08E8-2EB0-41CE-B79E-6A069A017DE4}" destId="{91323005-94DA-4619-8ABC-017382E13842}" srcOrd="1" destOrd="0" parTransId="{B122FABD-CF6E-4D0A-9C68-4C3B4BC218BD}" sibTransId="{07D9B07A-B384-422A-BFCF-BFFFCF2831F5}"/>
    <dgm:cxn modelId="{DE09C3E9-3242-4895-858E-C301423D5143}" srcId="{D9AD08E8-2EB0-41CE-B79E-6A069A017DE4}" destId="{6E9416A3-B0ED-419A-9248-50FB48CDC248}" srcOrd="2" destOrd="0" parTransId="{688B6517-39E1-4223-A4D1-9384A0DB45FD}" sibTransId="{ED0A13CB-445C-4506-B119-031DF194624F}"/>
    <dgm:cxn modelId="{73FF168F-D872-4CA6-836E-2A17F6276EC7}" type="presParOf" srcId="{DB484701-3C4E-41D6-AAE0-0AA7AD42C172}" destId="{E097DB63-FF13-4A60-808F-2ADEC3D395D7}" srcOrd="0" destOrd="0" presId="urn:microsoft.com/office/officeart/2011/layout/CircleProcess"/>
    <dgm:cxn modelId="{83D48F0A-F0D1-4D08-8109-304F5221E120}" type="presParOf" srcId="{E097DB63-FF13-4A60-808F-2ADEC3D395D7}" destId="{03809D9D-A052-441D-9BFF-9A0E2482CF93}" srcOrd="0" destOrd="0" presId="urn:microsoft.com/office/officeart/2011/layout/CircleProcess"/>
    <dgm:cxn modelId="{5DE6B354-D674-4EAA-A661-E69A3204A2B0}" type="presParOf" srcId="{DB484701-3C4E-41D6-AAE0-0AA7AD42C172}" destId="{1DFC5923-5785-4286-A852-AA75FC82D155}" srcOrd="1" destOrd="0" presId="urn:microsoft.com/office/officeart/2011/layout/CircleProcess"/>
    <dgm:cxn modelId="{A1BC087C-1475-4330-8881-5B5C74D1C941}" type="presParOf" srcId="{1DFC5923-5785-4286-A852-AA75FC82D155}" destId="{BF8D4E2C-C1D4-49D2-BC28-BB8D066D8EFD}" srcOrd="0" destOrd="0" presId="urn:microsoft.com/office/officeart/2011/layout/CircleProcess"/>
    <dgm:cxn modelId="{8FD73B0A-8425-4985-BD80-1BD5EBC474E3}" type="presParOf" srcId="{DB484701-3C4E-41D6-AAE0-0AA7AD42C172}" destId="{CDA8BCEE-E5A7-4A1C-B608-50345CC652C0}" srcOrd="2" destOrd="0" presId="urn:microsoft.com/office/officeart/2011/layout/CircleProcess"/>
    <dgm:cxn modelId="{9726EF20-A0AB-4B2E-B17D-D757A384954E}" type="presParOf" srcId="{DB484701-3C4E-41D6-AAE0-0AA7AD42C172}" destId="{D7B62281-B94C-4555-B682-F0608AE8AF3D}" srcOrd="3" destOrd="0" presId="urn:microsoft.com/office/officeart/2011/layout/CircleProcess"/>
    <dgm:cxn modelId="{639B4F67-317F-41BE-867F-F61C76AAD5BA}" type="presParOf" srcId="{D7B62281-B94C-4555-B682-F0608AE8AF3D}" destId="{0379F94B-EF44-4A86-A8B2-572FF085D5E3}" srcOrd="0" destOrd="0" presId="urn:microsoft.com/office/officeart/2011/layout/CircleProcess"/>
    <dgm:cxn modelId="{96CC033D-C85A-460E-9DE3-2A0FCA83A85E}" type="presParOf" srcId="{DB484701-3C4E-41D6-AAE0-0AA7AD42C172}" destId="{039AE992-787D-4790-9049-BAB993D0547A}" srcOrd="4" destOrd="0" presId="urn:microsoft.com/office/officeart/2011/layout/CircleProcess"/>
    <dgm:cxn modelId="{EA5DD07D-3FA7-4605-A09D-A29A0EA41DD1}" type="presParOf" srcId="{039AE992-787D-4790-9049-BAB993D0547A}" destId="{62DEDB75-BA14-41AB-8ED4-86BE74C19010}" srcOrd="0" destOrd="0" presId="urn:microsoft.com/office/officeart/2011/layout/CircleProcess"/>
    <dgm:cxn modelId="{3B0EC639-0C64-4174-B166-8E6AA593133D}" type="presParOf" srcId="{DB484701-3C4E-41D6-AAE0-0AA7AD42C172}" destId="{46A141D4-ABB3-422A-9CDC-C23A58C19B4B}" srcOrd="5" destOrd="0" presId="urn:microsoft.com/office/officeart/2011/layout/CircleProcess"/>
    <dgm:cxn modelId="{2F6EEBA5-7D0D-4A83-B2EE-486067690A91}" type="presParOf" srcId="{DB484701-3C4E-41D6-AAE0-0AA7AD42C172}" destId="{4D4F87A1-B97E-4B89-A0B3-6640E0F438F7}" srcOrd="6" destOrd="0" presId="urn:microsoft.com/office/officeart/2011/layout/CircleProcess"/>
    <dgm:cxn modelId="{A778E992-266F-42B1-8E16-9D1C7CD02E96}" type="presParOf" srcId="{4D4F87A1-B97E-4B89-A0B3-6640E0F438F7}" destId="{A2C2337B-256B-4B1E-AC34-D0C0E67F570E}" srcOrd="0" destOrd="0" presId="urn:microsoft.com/office/officeart/2011/layout/CircleProcess"/>
    <dgm:cxn modelId="{A0AD0DA4-95B4-44FC-83B3-57147E3BCB79}" type="presParOf" srcId="{DB484701-3C4E-41D6-AAE0-0AA7AD42C172}" destId="{7372E2D3-12A9-469A-B9FC-28FD3FD3A95A}" srcOrd="7" destOrd="0" presId="urn:microsoft.com/office/officeart/2011/layout/CircleProcess"/>
    <dgm:cxn modelId="{83A9F2EC-AD8B-4CBB-9104-887D25945190}" type="presParOf" srcId="{7372E2D3-12A9-469A-B9FC-28FD3FD3A95A}" destId="{DAD43F14-146D-41CC-9699-8CDE996ACE1C}" srcOrd="0" destOrd="0" presId="urn:microsoft.com/office/officeart/2011/layout/CircleProcess"/>
    <dgm:cxn modelId="{25F12A2A-E611-42B0-A69E-1721D7AE3982}" type="presParOf" srcId="{DB484701-3C4E-41D6-AAE0-0AA7AD42C172}" destId="{0FE631C3-9FD1-43A5-9F6D-0935B4279B41}"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AD08E8-2EB0-41CE-B79E-6A069A017DE4}" type="doc">
      <dgm:prSet loTypeId="urn:microsoft.com/office/officeart/2005/8/layout/hProcess10" loCatId="process" qsTypeId="urn:microsoft.com/office/officeart/2005/8/quickstyle/simple4" qsCatId="simple" csTypeId="urn:microsoft.com/office/officeart/2005/8/colors/accent1_1" csCatId="accent1" phldr="1"/>
      <dgm:spPr/>
      <dgm:t>
        <a:bodyPr/>
        <a:lstStyle/>
        <a:p>
          <a:endParaRPr lang="aa-ET"/>
        </a:p>
      </dgm:t>
    </dgm:pt>
    <dgm:pt modelId="{BCB27CF2-49C7-4B56-9222-9E982444A234}">
      <dgm:prSet custT="1"/>
      <dgm:spPr/>
      <dgm:t>
        <a:bodyPr/>
        <a:lstStyle/>
        <a:p>
          <a:r>
            <a:rPr lang="en-US" sz="1400" b="1" dirty="0">
              <a:latin typeface="Times New Roman" panose="02020603050405020304" pitchFamily="18" charset="0"/>
              <a:cs typeface="Times New Roman" panose="02020603050405020304" pitchFamily="18" charset="0"/>
            </a:rPr>
            <a:t>Missing Resource: </a:t>
          </a:r>
          <a:r>
            <a:rPr lang="en-US" sz="1400" b="0" dirty="0">
              <a:latin typeface="Times New Roman" panose="02020603050405020304" pitchFamily="18" charset="0"/>
              <a:cs typeface="Times New Roman" panose="02020603050405020304" pitchFamily="18" charset="0"/>
            </a:rPr>
            <a:t>Bilingual mental health services are currently lacking</a:t>
          </a:r>
          <a:endParaRPr lang="aa-ET" sz="1400" b="0" dirty="0">
            <a:latin typeface="Times New Roman" panose="02020603050405020304" pitchFamily="18" charset="0"/>
            <a:cs typeface="Times New Roman" panose="02020603050405020304" pitchFamily="18" charset="0"/>
          </a:endParaRPr>
        </a:p>
      </dgm:t>
    </dgm:pt>
    <dgm:pt modelId="{B250550F-254E-48CD-A921-C71C0E377AFA}" type="parTrans" cxnId="{4E5C896C-018F-45F4-9021-4FF476C6E8BB}">
      <dgm:prSet/>
      <dgm:spPr/>
      <dgm:t>
        <a:bodyPr/>
        <a:lstStyle/>
        <a:p>
          <a:endParaRPr lang="aa-ET"/>
        </a:p>
      </dgm:t>
    </dgm:pt>
    <dgm:pt modelId="{38E77A6E-85A5-427E-8022-D060C5DB8E78}" type="sibTrans" cxnId="{4E5C896C-018F-45F4-9021-4FF476C6E8BB}">
      <dgm:prSet/>
      <dgm:spPr/>
      <dgm:t>
        <a:bodyPr/>
        <a:lstStyle/>
        <a:p>
          <a:endParaRPr lang="aa-ET"/>
        </a:p>
      </dgm:t>
    </dgm:pt>
    <dgm:pt modelId="{8A45C313-A06C-4408-867C-C3306FF14C90}">
      <dgm:prSet custT="1"/>
      <dgm:spPr/>
      <dgm:t>
        <a:bodyPr/>
        <a:lstStyle/>
        <a:p>
          <a:r>
            <a:rPr lang="en-US" sz="1400" b="1" dirty="0">
              <a:latin typeface="Times New Roman" panose="02020603050405020304" pitchFamily="18" charset="0"/>
              <a:cs typeface="Times New Roman" panose="02020603050405020304" pitchFamily="18" charset="0"/>
            </a:rPr>
            <a:t>Identified Need: </a:t>
          </a:r>
          <a:r>
            <a:rPr lang="en-US" sz="1400" b="0" dirty="0">
              <a:latin typeface="Times New Roman" panose="02020603050405020304" pitchFamily="18" charset="0"/>
              <a:cs typeface="Times New Roman" panose="02020603050405020304" pitchFamily="18" charset="0"/>
            </a:rPr>
            <a:t>Non-English speakers require mental health services tailored to their language</a:t>
          </a:r>
          <a:endParaRPr lang="aa-ET" sz="1400" b="0" dirty="0">
            <a:latin typeface="Times New Roman" panose="02020603050405020304" pitchFamily="18" charset="0"/>
            <a:cs typeface="Times New Roman" panose="02020603050405020304" pitchFamily="18" charset="0"/>
          </a:endParaRPr>
        </a:p>
      </dgm:t>
    </dgm:pt>
    <dgm:pt modelId="{A8C9CAEB-7136-4162-A093-E16338028A4B}" type="parTrans" cxnId="{B93EB52E-81CB-4C09-B7D9-69175BA8AFCA}">
      <dgm:prSet/>
      <dgm:spPr/>
      <dgm:t>
        <a:bodyPr/>
        <a:lstStyle/>
        <a:p>
          <a:endParaRPr lang="aa-ET"/>
        </a:p>
      </dgm:t>
    </dgm:pt>
    <dgm:pt modelId="{88FFEAEA-FAB1-4C2B-A966-02C7DBE0F7FE}" type="sibTrans" cxnId="{B93EB52E-81CB-4C09-B7D9-69175BA8AFCA}">
      <dgm:prSet/>
      <dgm:spPr/>
      <dgm:t>
        <a:bodyPr/>
        <a:lstStyle/>
        <a:p>
          <a:endParaRPr lang="aa-ET"/>
        </a:p>
      </dgm:t>
    </dgm:pt>
    <dgm:pt modelId="{79432E31-2E83-4994-B59B-175EDE282694}">
      <dgm:prSet custT="1"/>
      <dgm:spPr/>
      <dgm:t>
        <a:bodyPr/>
        <a:lstStyle/>
        <a:p>
          <a:r>
            <a:rPr lang="en-US" sz="1400" b="1" dirty="0">
              <a:latin typeface="Times New Roman" panose="02020603050405020304" pitchFamily="18" charset="0"/>
              <a:cs typeface="Times New Roman" panose="02020603050405020304" pitchFamily="18" charset="0"/>
            </a:rPr>
            <a:t>Expected Outcome</a:t>
          </a:r>
          <a:r>
            <a:rPr lang="en-US" sz="1400" dirty="0">
              <a:latin typeface="Times New Roman" panose="02020603050405020304" pitchFamily="18" charset="0"/>
              <a:cs typeface="Times New Roman" panose="02020603050405020304" pitchFamily="18" charset="0"/>
            </a:rPr>
            <a:t>: Improved access to mental health care for non-English speaking populations</a:t>
          </a:r>
          <a:endParaRPr lang="aa-ET" sz="1400" dirty="0">
            <a:latin typeface="Times New Roman" panose="02020603050405020304" pitchFamily="18" charset="0"/>
            <a:cs typeface="Times New Roman" panose="02020603050405020304" pitchFamily="18" charset="0"/>
          </a:endParaRPr>
        </a:p>
      </dgm:t>
    </dgm:pt>
    <dgm:pt modelId="{03088DF7-F206-4081-BB96-723E701F96DB}" type="sibTrans" cxnId="{5AF368DD-2DC1-46A2-BAC6-D3CA5FB9B05F}">
      <dgm:prSet/>
      <dgm:spPr/>
      <dgm:t>
        <a:bodyPr/>
        <a:lstStyle/>
        <a:p>
          <a:endParaRPr lang="aa-ET"/>
        </a:p>
      </dgm:t>
    </dgm:pt>
    <dgm:pt modelId="{49F63B34-D354-4A8A-B4BC-673DACFAAF61}" type="parTrans" cxnId="{5AF368DD-2DC1-46A2-BAC6-D3CA5FB9B05F}">
      <dgm:prSet/>
      <dgm:spPr/>
      <dgm:t>
        <a:bodyPr/>
        <a:lstStyle/>
        <a:p>
          <a:endParaRPr lang="aa-ET"/>
        </a:p>
      </dgm:t>
    </dgm:pt>
    <dgm:pt modelId="{9176511F-635F-443A-A51A-094B32980F60}">
      <dgm:prSet custT="1"/>
      <dgm:spPr/>
      <dgm:t>
        <a:bodyPr/>
        <a:lstStyle/>
        <a:p>
          <a:r>
            <a:rPr lang="en-US" sz="1400" b="1" dirty="0">
              <a:latin typeface="Times New Roman" panose="02020603050405020304" pitchFamily="18" charset="0"/>
              <a:cs typeface="Times New Roman" panose="02020603050405020304" pitchFamily="18" charset="0"/>
            </a:rPr>
            <a:t>Proposed Solution: </a:t>
          </a:r>
          <a:r>
            <a:rPr lang="en-US" sz="1400" dirty="0">
              <a:latin typeface="Times New Roman" panose="02020603050405020304" pitchFamily="18" charset="0"/>
              <a:cs typeface="Times New Roman" panose="02020603050405020304" pitchFamily="18" charset="0"/>
            </a:rPr>
            <a:t>Address this gap by hiring bilingual therapists or offering comprehensive translation services</a:t>
          </a:r>
          <a:endParaRPr lang="aa-ET" sz="1400" dirty="0">
            <a:latin typeface="Times New Roman" panose="02020603050405020304" pitchFamily="18" charset="0"/>
            <a:cs typeface="Times New Roman" panose="02020603050405020304" pitchFamily="18" charset="0"/>
          </a:endParaRPr>
        </a:p>
      </dgm:t>
    </dgm:pt>
    <dgm:pt modelId="{9134BED8-FC5B-4E51-BBFD-474C79B7524B}" type="sibTrans" cxnId="{932D267C-ED39-4D3D-A86A-9E26EC2AC06B}">
      <dgm:prSet/>
      <dgm:spPr/>
      <dgm:t>
        <a:bodyPr/>
        <a:lstStyle/>
        <a:p>
          <a:endParaRPr lang="aa-ET"/>
        </a:p>
      </dgm:t>
    </dgm:pt>
    <dgm:pt modelId="{E8103C79-288C-46E5-97F6-1A0B987A4698}" type="parTrans" cxnId="{932D267C-ED39-4D3D-A86A-9E26EC2AC06B}">
      <dgm:prSet/>
      <dgm:spPr/>
      <dgm:t>
        <a:bodyPr/>
        <a:lstStyle/>
        <a:p>
          <a:endParaRPr lang="aa-ET"/>
        </a:p>
      </dgm:t>
    </dgm:pt>
    <dgm:pt modelId="{FF5E1D2A-EDBA-4864-91B3-7F187E014A6D}">
      <dgm:prSet custT="1"/>
      <dgm:spPr/>
      <dgm:t>
        <a:bodyPr/>
        <a:lstStyle/>
        <a:p>
          <a:r>
            <a:rPr lang="en-US" sz="1200" b="1" dirty="0">
              <a:latin typeface="Times New Roman" panose="02020603050405020304" pitchFamily="18" charset="0"/>
              <a:cs typeface="Times New Roman" panose="02020603050405020304" pitchFamily="18" charset="0"/>
            </a:rPr>
            <a:t>Underlying Reason: </a:t>
          </a:r>
          <a:r>
            <a:rPr lang="en-US" sz="1200" b="0" dirty="0">
              <a:latin typeface="Times New Roman" panose="02020603050405020304" pitchFamily="18" charset="0"/>
              <a:cs typeface="Times New Roman" panose="02020603050405020304" pitchFamily="18" charset="0"/>
            </a:rPr>
            <a:t>Language barriers prevent non-English speakers from accessing proper mental health care.</a:t>
          </a:r>
          <a:endParaRPr lang="aa-ET" sz="1200" b="0" dirty="0">
            <a:latin typeface="Times New Roman" panose="02020603050405020304" pitchFamily="18" charset="0"/>
            <a:cs typeface="Times New Roman" panose="02020603050405020304" pitchFamily="18" charset="0"/>
          </a:endParaRPr>
        </a:p>
      </dgm:t>
    </dgm:pt>
    <dgm:pt modelId="{72C5EE18-BDB9-4959-9413-EB5D10018D39}" type="sibTrans" cxnId="{D996AE9B-D777-434C-A6E1-3FC0910CD822}">
      <dgm:prSet/>
      <dgm:spPr/>
      <dgm:t>
        <a:bodyPr/>
        <a:lstStyle/>
        <a:p>
          <a:endParaRPr lang="aa-ET"/>
        </a:p>
      </dgm:t>
    </dgm:pt>
    <dgm:pt modelId="{6E5BA17A-7471-442D-B80A-5FE85FA70782}" type="parTrans" cxnId="{D996AE9B-D777-434C-A6E1-3FC0910CD822}">
      <dgm:prSet/>
      <dgm:spPr/>
      <dgm:t>
        <a:bodyPr/>
        <a:lstStyle/>
        <a:p>
          <a:endParaRPr lang="aa-ET"/>
        </a:p>
      </dgm:t>
    </dgm:pt>
    <dgm:pt modelId="{7BAF1B7F-39F2-404F-AB4F-7922926F9463}" type="pres">
      <dgm:prSet presAssocID="{D9AD08E8-2EB0-41CE-B79E-6A069A017DE4}" presName="Name0" presStyleCnt="0">
        <dgm:presLayoutVars>
          <dgm:dir/>
          <dgm:resizeHandles val="exact"/>
        </dgm:presLayoutVars>
      </dgm:prSet>
      <dgm:spPr/>
      <dgm:t>
        <a:bodyPr/>
        <a:lstStyle/>
        <a:p>
          <a:endParaRPr lang="en-US"/>
        </a:p>
      </dgm:t>
    </dgm:pt>
    <dgm:pt modelId="{DF940030-87B4-4B6C-A970-2D11F0B09234}" type="pres">
      <dgm:prSet presAssocID="{BCB27CF2-49C7-4B56-9222-9E982444A234}" presName="composite" presStyleCnt="0"/>
      <dgm:spPr/>
    </dgm:pt>
    <dgm:pt modelId="{994D368D-5880-4B39-9FF3-258B005B4CF1}" type="pres">
      <dgm:prSet presAssocID="{BCB27CF2-49C7-4B56-9222-9E982444A234}" presName="imagSh" presStyleLbl="b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57BE0D5A-B44E-4735-B7B4-985F4E40FE5E}" type="pres">
      <dgm:prSet presAssocID="{BCB27CF2-49C7-4B56-9222-9E982444A234}" presName="txNode" presStyleLbl="node1" presStyleIdx="0" presStyleCnt="5" custScaleX="108345" custScaleY="120331">
        <dgm:presLayoutVars>
          <dgm:bulletEnabled val="1"/>
        </dgm:presLayoutVars>
      </dgm:prSet>
      <dgm:spPr/>
      <dgm:t>
        <a:bodyPr/>
        <a:lstStyle/>
        <a:p>
          <a:endParaRPr lang="en-US"/>
        </a:p>
      </dgm:t>
    </dgm:pt>
    <dgm:pt modelId="{60BC9BF4-B840-4A41-BC1F-4647E1B7E7FE}" type="pres">
      <dgm:prSet presAssocID="{38E77A6E-85A5-427E-8022-D060C5DB8E78}" presName="sibTrans" presStyleLbl="sibTrans2D1" presStyleIdx="0" presStyleCnt="4"/>
      <dgm:spPr/>
      <dgm:t>
        <a:bodyPr/>
        <a:lstStyle/>
        <a:p>
          <a:endParaRPr lang="en-US"/>
        </a:p>
      </dgm:t>
    </dgm:pt>
    <dgm:pt modelId="{AF69D3F5-43DE-48C0-8F83-0F831A3F6ACB}" type="pres">
      <dgm:prSet presAssocID="{38E77A6E-85A5-427E-8022-D060C5DB8E78}" presName="connTx" presStyleLbl="sibTrans2D1" presStyleIdx="0" presStyleCnt="4"/>
      <dgm:spPr/>
      <dgm:t>
        <a:bodyPr/>
        <a:lstStyle/>
        <a:p>
          <a:endParaRPr lang="en-US"/>
        </a:p>
      </dgm:t>
    </dgm:pt>
    <dgm:pt modelId="{02BDBC2D-46B1-4640-8FA3-AF351296E1A0}" type="pres">
      <dgm:prSet presAssocID="{8A45C313-A06C-4408-867C-C3306FF14C90}" presName="composite" presStyleCnt="0"/>
      <dgm:spPr/>
    </dgm:pt>
    <dgm:pt modelId="{B38F28B9-2259-4694-BA58-567CB1504769}" type="pres">
      <dgm:prSet presAssocID="{8A45C313-A06C-4408-867C-C3306FF14C90}" presName="imagSh" presStyleLbl="b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dgm:spPr>
    </dgm:pt>
    <dgm:pt modelId="{1E8FF838-5513-4A71-AC75-9B104114A58E}" type="pres">
      <dgm:prSet presAssocID="{8A45C313-A06C-4408-867C-C3306FF14C90}" presName="txNode" presStyleLbl="node1" presStyleIdx="1" presStyleCnt="5" custScaleX="113948" custScaleY="119179">
        <dgm:presLayoutVars>
          <dgm:bulletEnabled val="1"/>
        </dgm:presLayoutVars>
      </dgm:prSet>
      <dgm:spPr/>
      <dgm:t>
        <a:bodyPr/>
        <a:lstStyle/>
        <a:p>
          <a:endParaRPr lang="en-US"/>
        </a:p>
      </dgm:t>
    </dgm:pt>
    <dgm:pt modelId="{53139E02-A1B8-4269-9026-8C4103522FF1}" type="pres">
      <dgm:prSet presAssocID="{88FFEAEA-FAB1-4C2B-A966-02C7DBE0F7FE}" presName="sibTrans" presStyleLbl="sibTrans2D1" presStyleIdx="1" presStyleCnt="4"/>
      <dgm:spPr/>
      <dgm:t>
        <a:bodyPr/>
        <a:lstStyle/>
        <a:p>
          <a:endParaRPr lang="en-US"/>
        </a:p>
      </dgm:t>
    </dgm:pt>
    <dgm:pt modelId="{9591E170-AE2F-47CD-819C-9071920B919F}" type="pres">
      <dgm:prSet presAssocID="{88FFEAEA-FAB1-4C2B-A966-02C7DBE0F7FE}" presName="connTx" presStyleLbl="sibTrans2D1" presStyleIdx="1" presStyleCnt="4"/>
      <dgm:spPr/>
      <dgm:t>
        <a:bodyPr/>
        <a:lstStyle/>
        <a:p>
          <a:endParaRPr lang="en-US"/>
        </a:p>
      </dgm:t>
    </dgm:pt>
    <dgm:pt modelId="{E9CA464F-8410-4DBC-AA1F-209FBB23DCA7}" type="pres">
      <dgm:prSet presAssocID="{FF5E1D2A-EDBA-4864-91B3-7F187E014A6D}" presName="composite" presStyleCnt="0"/>
      <dgm:spPr/>
    </dgm:pt>
    <dgm:pt modelId="{7AE8DFA4-A154-4AAF-9BA1-6D04B280F6E2}" type="pres">
      <dgm:prSet presAssocID="{FF5E1D2A-EDBA-4864-91B3-7F187E014A6D}" presName="imagSh" presStyleLbl="b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dgm:spPr>
    </dgm:pt>
    <dgm:pt modelId="{835967F4-42BE-49DF-8D73-DC2E8B0689FC}" type="pres">
      <dgm:prSet presAssocID="{FF5E1D2A-EDBA-4864-91B3-7F187E014A6D}" presName="txNode" presStyleLbl="node1" presStyleIdx="2" presStyleCnt="5" custScaleX="111671" custScaleY="117124">
        <dgm:presLayoutVars>
          <dgm:bulletEnabled val="1"/>
        </dgm:presLayoutVars>
      </dgm:prSet>
      <dgm:spPr/>
      <dgm:t>
        <a:bodyPr/>
        <a:lstStyle/>
        <a:p>
          <a:endParaRPr lang="en-US"/>
        </a:p>
      </dgm:t>
    </dgm:pt>
    <dgm:pt modelId="{3A60C138-A445-4A44-82B6-64EC15BBD562}" type="pres">
      <dgm:prSet presAssocID="{72C5EE18-BDB9-4959-9413-EB5D10018D39}" presName="sibTrans" presStyleLbl="sibTrans2D1" presStyleIdx="2" presStyleCnt="4"/>
      <dgm:spPr/>
      <dgm:t>
        <a:bodyPr/>
        <a:lstStyle/>
        <a:p>
          <a:endParaRPr lang="en-US"/>
        </a:p>
      </dgm:t>
    </dgm:pt>
    <dgm:pt modelId="{50C24A5C-64FE-4876-AC46-46051C525E6C}" type="pres">
      <dgm:prSet presAssocID="{72C5EE18-BDB9-4959-9413-EB5D10018D39}" presName="connTx" presStyleLbl="sibTrans2D1" presStyleIdx="2" presStyleCnt="4"/>
      <dgm:spPr/>
      <dgm:t>
        <a:bodyPr/>
        <a:lstStyle/>
        <a:p>
          <a:endParaRPr lang="en-US"/>
        </a:p>
      </dgm:t>
    </dgm:pt>
    <dgm:pt modelId="{F0530667-C97D-4465-8CEB-C1D1BBCF4B37}" type="pres">
      <dgm:prSet presAssocID="{9176511F-635F-443A-A51A-094B32980F60}" presName="composite" presStyleCnt="0"/>
      <dgm:spPr/>
    </dgm:pt>
    <dgm:pt modelId="{1C30E1BF-7117-4EDE-A9D8-9D652B22D076}" type="pres">
      <dgm:prSet presAssocID="{9176511F-635F-443A-A51A-094B32980F60}" presName="imagSh" presStyleLbl="b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9CB4E86B-57AF-4F7B-BE61-CC468DA01B96}" type="pres">
      <dgm:prSet presAssocID="{9176511F-635F-443A-A51A-094B32980F60}" presName="txNode" presStyleLbl="node1" presStyleIdx="3" presStyleCnt="5" custScaleX="120712" custScaleY="112656">
        <dgm:presLayoutVars>
          <dgm:bulletEnabled val="1"/>
        </dgm:presLayoutVars>
      </dgm:prSet>
      <dgm:spPr/>
      <dgm:t>
        <a:bodyPr/>
        <a:lstStyle/>
        <a:p>
          <a:endParaRPr lang="en-US"/>
        </a:p>
      </dgm:t>
    </dgm:pt>
    <dgm:pt modelId="{E60DBB14-DCC1-4A64-A1A7-E68923D7445A}" type="pres">
      <dgm:prSet presAssocID="{9134BED8-FC5B-4E51-BBFD-474C79B7524B}" presName="sibTrans" presStyleLbl="sibTrans2D1" presStyleIdx="3" presStyleCnt="4"/>
      <dgm:spPr/>
      <dgm:t>
        <a:bodyPr/>
        <a:lstStyle/>
        <a:p>
          <a:endParaRPr lang="en-US"/>
        </a:p>
      </dgm:t>
    </dgm:pt>
    <dgm:pt modelId="{BCA2F2F6-BAFD-4595-8365-7CCFDE7E8227}" type="pres">
      <dgm:prSet presAssocID="{9134BED8-FC5B-4E51-BBFD-474C79B7524B}" presName="connTx" presStyleLbl="sibTrans2D1" presStyleIdx="3" presStyleCnt="4"/>
      <dgm:spPr/>
      <dgm:t>
        <a:bodyPr/>
        <a:lstStyle/>
        <a:p>
          <a:endParaRPr lang="en-US"/>
        </a:p>
      </dgm:t>
    </dgm:pt>
    <dgm:pt modelId="{8AE7F356-A21E-490C-9495-51D364224B77}" type="pres">
      <dgm:prSet presAssocID="{79432E31-2E83-4994-B59B-175EDE282694}" presName="composite" presStyleCnt="0"/>
      <dgm:spPr/>
    </dgm:pt>
    <dgm:pt modelId="{D782FBE6-8CA5-4067-A555-1DECF616DE33}" type="pres">
      <dgm:prSet presAssocID="{79432E31-2E83-4994-B59B-175EDE282694}" presName="imagSh" presStyleLbl="bgImgPlace1" presStyleIdx="4" presStyleCnt="5" custLinFactNeighborX="1366" custLinFactNeighborY="-4099"/>
      <dgm:spPr>
        <a:blipFill>
          <a:blip xmlns:r="http://schemas.openxmlformats.org/officeDocument/2006/relationships" r:embed="rId5">
            <a:extLst>
              <a:ext uri="{28A0092B-C50C-407E-A947-70E740481C1C}">
                <a14:useLocalDpi xmlns:a14="http://schemas.microsoft.com/office/drawing/2010/main" val="0"/>
              </a:ext>
            </a:extLst>
          </a:blip>
          <a:srcRect/>
          <a:stretch>
            <a:fillRect l="-71000" r="-71000"/>
          </a:stretch>
        </a:blipFill>
      </dgm:spPr>
    </dgm:pt>
    <dgm:pt modelId="{41F03BB4-BAD5-49AB-8F2E-B133D5B550BD}" type="pres">
      <dgm:prSet presAssocID="{79432E31-2E83-4994-B59B-175EDE282694}" presName="txNode" presStyleLbl="node1" presStyleIdx="4" presStyleCnt="5" custScaleX="100996" custScaleY="115975">
        <dgm:presLayoutVars>
          <dgm:bulletEnabled val="1"/>
        </dgm:presLayoutVars>
      </dgm:prSet>
      <dgm:spPr/>
      <dgm:t>
        <a:bodyPr/>
        <a:lstStyle/>
        <a:p>
          <a:endParaRPr lang="en-US"/>
        </a:p>
      </dgm:t>
    </dgm:pt>
  </dgm:ptLst>
  <dgm:cxnLst>
    <dgm:cxn modelId="{E902AB8F-57EC-4418-8940-9459D923299C}" type="presOf" srcId="{38E77A6E-85A5-427E-8022-D060C5DB8E78}" destId="{60BC9BF4-B840-4A41-BC1F-4647E1B7E7FE}" srcOrd="0" destOrd="0" presId="urn:microsoft.com/office/officeart/2005/8/layout/hProcess10"/>
    <dgm:cxn modelId="{B93EB52E-81CB-4C09-B7D9-69175BA8AFCA}" srcId="{D9AD08E8-2EB0-41CE-B79E-6A069A017DE4}" destId="{8A45C313-A06C-4408-867C-C3306FF14C90}" srcOrd="1" destOrd="0" parTransId="{A8C9CAEB-7136-4162-A093-E16338028A4B}" sibTransId="{88FFEAEA-FAB1-4C2B-A966-02C7DBE0F7FE}"/>
    <dgm:cxn modelId="{B621D4B6-2359-4EFC-A5FE-0C5433415DA0}" type="presOf" srcId="{D9AD08E8-2EB0-41CE-B79E-6A069A017DE4}" destId="{7BAF1B7F-39F2-404F-AB4F-7922926F9463}" srcOrd="0" destOrd="0" presId="urn:microsoft.com/office/officeart/2005/8/layout/hProcess10"/>
    <dgm:cxn modelId="{76055661-2EA8-4061-8253-36D9F1877B2E}" type="presOf" srcId="{88FFEAEA-FAB1-4C2B-A966-02C7DBE0F7FE}" destId="{9591E170-AE2F-47CD-819C-9071920B919F}" srcOrd="1" destOrd="0" presId="urn:microsoft.com/office/officeart/2005/8/layout/hProcess10"/>
    <dgm:cxn modelId="{4E5C896C-018F-45F4-9021-4FF476C6E8BB}" srcId="{D9AD08E8-2EB0-41CE-B79E-6A069A017DE4}" destId="{BCB27CF2-49C7-4B56-9222-9E982444A234}" srcOrd="0" destOrd="0" parTransId="{B250550F-254E-48CD-A921-C71C0E377AFA}" sibTransId="{38E77A6E-85A5-427E-8022-D060C5DB8E78}"/>
    <dgm:cxn modelId="{AE8775F4-7E32-498E-8879-239009D2B53A}" type="presOf" srcId="{72C5EE18-BDB9-4959-9413-EB5D10018D39}" destId="{50C24A5C-64FE-4876-AC46-46051C525E6C}" srcOrd="1" destOrd="0" presId="urn:microsoft.com/office/officeart/2005/8/layout/hProcess10"/>
    <dgm:cxn modelId="{D996AE9B-D777-434C-A6E1-3FC0910CD822}" srcId="{D9AD08E8-2EB0-41CE-B79E-6A069A017DE4}" destId="{FF5E1D2A-EDBA-4864-91B3-7F187E014A6D}" srcOrd="2" destOrd="0" parTransId="{6E5BA17A-7471-442D-B80A-5FE85FA70782}" sibTransId="{72C5EE18-BDB9-4959-9413-EB5D10018D39}"/>
    <dgm:cxn modelId="{10780B63-1938-4F14-B32F-045CED2E7A21}" type="presOf" srcId="{72C5EE18-BDB9-4959-9413-EB5D10018D39}" destId="{3A60C138-A445-4A44-82B6-64EC15BBD562}" srcOrd="0" destOrd="0" presId="urn:microsoft.com/office/officeart/2005/8/layout/hProcess10"/>
    <dgm:cxn modelId="{21B64965-031F-434E-A1F9-DAD7ED65D58F}" type="presOf" srcId="{9134BED8-FC5B-4E51-BBFD-474C79B7524B}" destId="{E60DBB14-DCC1-4A64-A1A7-E68923D7445A}" srcOrd="0" destOrd="0" presId="urn:microsoft.com/office/officeart/2005/8/layout/hProcess10"/>
    <dgm:cxn modelId="{28E57245-0BEA-4C48-AC11-386C0C424756}" type="presOf" srcId="{38E77A6E-85A5-427E-8022-D060C5DB8E78}" destId="{AF69D3F5-43DE-48C0-8F83-0F831A3F6ACB}" srcOrd="1" destOrd="0" presId="urn:microsoft.com/office/officeart/2005/8/layout/hProcess10"/>
    <dgm:cxn modelId="{64FD78AA-9448-43AC-915C-8ABAD34BFFF1}" type="presOf" srcId="{FF5E1D2A-EDBA-4864-91B3-7F187E014A6D}" destId="{835967F4-42BE-49DF-8D73-DC2E8B0689FC}" srcOrd="0" destOrd="0" presId="urn:microsoft.com/office/officeart/2005/8/layout/hProcess10"/>
    <dgm:cxn modelId="{358798AA-6C85-49D3-B54C-07565560046B}" type="presOf" srcId="{88FFEAEA-FAB1-4C2B-A966-02C7DBE0F7FE}" destId="{53139E02-A1B8-4269-9026-8C4103522FF1}" srcOrd="0" destOrd="0" presId="urn:microsoft.com/office/officeart/2005/8/layout/hProcess10"/>
    <dgm:cxn modelId="{0FADF218-FA7B-4179-8715-48FF38FF948D}" type="presOf" srcId="{9134BED8-FC5B-4E51-BBFD-474C79B7524B}" destId="{BCA2F2F6-BAFD-4595-8365-7CCFDE7E8227}" srcOrd="1" destOrd="0" presId="urn:microsoft.com/office/officeart/2005/8/layout/hProcess10"/>
    <dgm:cxn modelId="{7841FBBF-1DF8-41BE-AE86-6FBC3CF1334B}" type="presOf" srcId="{8A45C313-A06C-4408-867C-C3306FF14C90}" destId="{1E8FF838-5513-4A71-AC75-9B104114A58E}" srcOrd="0" destOrd="0" presId="urn:microsoft.com/office/officeart/2005/8/layout/hProcess10"/>
    <dgm:cxn modelId="{2036F777-D642-4F35-844A-E2BEB4644025}" type="presOf" srcId="{79432E31-2E83-4994-B59B-175EDE282694}" destId="{41F03BB4-BAD5-49AB-8F2E-B133D5B550BD}" srcOrd="0" destOrd="0" presId="urn:microsoft.com/office/officeart/2005/8/layout/hProcess10"/>
    <dgm:cxn modelId="{932D267C-ED39-4D3D-A86A-9E26EC2AC06B}" srcId="{D9AD08E8-2EB0-41CE-B79E-6A069A017DE4}" destId="{9176511F-635F-443A-A51A-094B32980F60}" srcOrd="3" destOrd="0" parTransId="{E8103C79-288C-46E5-97F6-1A0B987A4698}" sibTransId="{9134BED8-FC5B-4E51-BBFD-474C79B7524B}"/>
    <dgm:cxn modelId="{B696AC73-B5B4-44F8-B3BA-21E6F898B260}" type="presOf" srcId="{9176511F-635F-443A-A51A-094B32980F60}" destId="{9CB4E86B-57AF-4F7B-BE61-CC468DA01B96}" srcOrd="0" destOrd="0" presId="urn:microsoft.com/office/officeart/2005/8/layout/hProcess10"/>
    <dgm:cxn modelId="{5AF368DD-2DC1-46A2-BAC6-D3CA5FB9B05F}" srcId="{D9AD08E8-2EB0-41CE-B79E-6A069A017DE4}" destId="{79432E31-2E83-4994-B59B-175EDE282694}" srcOrd="4" destOrd="0" parTransId="{49F63B34-D354-4A8A-B4BC-673DACFAAF61}" sibTransId="{03088DF7-F206-4081-BB96-723E701F96DB}"/>
    <dgm:cxn modelId="{6A689C20-7EB7-4609-86FB-E90003ACB54A}" type="presOf" srcId="{BCB27CF2-49C7-4B56-9222-9E982444A234}" destId="{57BE0D5A-B44E-4735-B7B4-985F4E40FE5E}" srcOrd="0" destOrd="0" presId="urn:microsoft.com/office/officeart/2005/8/layout/hProcess10"/>
    <dgm:cxn modelId="{DBDB6B4E-7029-4B2E-97E9-A3EC60FBC6BE}" type="presParOf" srcId="{7BAF1B7F-39F2-404F-AB4F-7922926F9463}" destId="{DF940030-87B4-4B6C-A970-2D11F0B09234}" srcOrd="0" destOrd="0" presId="urn:microsoft.com/office/officeart/2005/8/layout/hProcess10"/>
    <dgm:cxn modelId="{A9E858F5-F7A4-4A25-8484-83732C351748}" type="presParOf" srcId="{DF940030-87B4-4B6C-A970-2D11F0B09234}" destId="{994D368D-5880-4B39-9FF3-258B005B4CF1}" srcOrd="0" destOrd="0" presId="urn:microsoft.com/office/officeart/2005/8/layout/hProcess10"/>
    <dgm:cxn modelId="{922A5458-0265-4FE8-9749-3AC1C5A6C912}" type="presParOf" srcId="{DF940030-87B4-4B6C-A970-2D11F0B09234}" destId="{57BE0D5A-B44E-4735-B7B4-985F4E40FE5E}" srcOrd="1" destOrd="0" presId="urn:microsoft.com/office/officeart/2005/8/layout/hProcess10"/>
    <dgm:cxn modelId="{EEBB415E-80BD-44ED-9488-4D15FA375DA5}" type="presParOf" srcId="{7BAF1B7F-39F2-404F-AB4F-7922926F9463}" destId="{60BC9BF4-B840-4A41-BC1F-4647E1B7E7FE}" srcOrd="1" destOrd="0" presId="urn:microsoft.com/office/officeart/2005/8/layout/hProcess10"/>
    <dgm:cxn modelId="{D05FBBFE-413E-4B88-B4E3-C6E7E40BA489}" type="presParOf" srcId="{60BC9BF4-B840-4A41-BC1F-4647E1B7E7FE}" destId="{AF69D3F5-43DE-48C0-8F83-0F831A3F6ACB}" srcOrd="0" destOrd="0" presId="urn:microsoft.com/office/officeart/2005/8/layout/hProcess10"/>
    <dgm:cxn modelId="{3192EE08-948C-45E2-903C-A7FF0D529A68}" type="presParOf" srcId="{7BAF1B7F-39F2-404F-AB4F-7922926F9463}" destId="{02BDBC2D-46B1-4640-8FA3-AF351296E1A0}" srcOrd="2" destOrd="0" presId="urn:microsoft.com/office/officeart/2005/8/layout/hProcess10"/>
    <dgm:cxn modelId="{C45867B9-4A65-4FC5-BBAF-BFAF5B3C622F}" type="presParOf" srcId="{02BDBC2D-46B1-4640-8FA3-AF351296E1A0}" destId="{B38F28B9-2259-4694-BA58-567CB1504769}" srcOrd="0" destOrd="0" presId="urn:microsoft.com/office/officeart/2005/8/layout/hProcess10"/>
    <dgm:cxn modelId="{B18DC166-43EC-46AB-80F3-F6D78A52B889}" type="presParOf" srcId="{02BDBC2D-46B1-4640-8FA3-AF351296E1A0}" destId="{1E8FF838-5513-4A71-AC75-9B104114A58E}" srcOrd="1" destOrd="0" presId="urn:microsoft.com/office/officeart/2005/8/layout/hProcess10"/>
    <dgm:cxn modelId="{A0BCD4E2-1135-49A5-A365-5CA9AED2A024}" type="presParOf" srcId="{7BAF1B7F-39F2-404F-AB4F-7922926F9463}" destId="{53139E02-A1B8-4269-9026-8C4103522FF1}" srcOrd="3" destOrd="0" presId="urn:microsoft.com/office/officeart/2005/8/layout/hProcess10"/>
    <dgm:cxn modelId="{138259B1-671B-4B0E-90FE-40ACC9FDA629}" type="presParOf" srcId="{53139E02-A1B8-4269-9026-8C4103522FF1}" destId="{9591E170-AE2F-47CD-819C-9071920B919F}" srcOrd="0" destOrd="0" presId="urn:microsoft.com/office/officeart/2005/8/layout/hProcess10"/>
    <dgm:cxn modelId="{EA09BA51-6B67-4864-8E07-0EAC57CC2F21}" type="presParOf" srcId="{7BAF1B7F-39F2-404F-AB4F-7922926F9463}" destId="{E9CA464F-8410-4DBC-AA1F-209FBB23DCA7}" srcOrd="4" destOrd="0" presId="urn:microsoft.com/office/officeart/2005/8/layout/hProcess10"/>
    <dgm:cxn modelId="{CAE01BF4-1B3B-4DBB-B847-2D4DD3B38661}" type="presParOf" srcId="{E9CA464F-8410-4DBC-AA1F-209FBB23DCA7}" destId="{7AE8DFA4-A154-4AAF-9BA1-6D04B280F6E2}" srcOrd="0" destOrd="0" presId="urn:microsoft.com/office/officeart/2005/8/layout/hProcess10"/>
    <dgm:cxn modelId="{2BC1E5DA-D38E-402E-9D35-D442DEEB521D}" type="presParOf" srcId="{E9CA464F-8410-4DBC-AA1F-209FBB23DCA7}" destId="{835967F4-42BE-49DF-8D73-DC2E8B0689FC}" srcOrd="1" destOrd="0" presId="urn:microsoft.com/office/officeart/2005/8/layout/hProcess10"/>
    <dgm:cxn modelId="{67BC0F87-CB4D-46C0-A509-439554ED2A88}" type="presParOf" srcId="{7BAF1B7F-39F2-404F-AB4F-7922926F9463}" destId="{3A60C138-A445-4A44-82B6-64EC15BBD562}" srcOrd="5" destOrd="0" presId="urn:microsoft.com/office/officeart/2005/8/layout/hProcess10"/>
    <dgm:cxn modelId="{888639CD-105E-4D03-9B5F-68BA29831894}" type="presParOf" srcId="{3A60C138-A445-4A44-82B6-64EC15BBD562}" destId="{50C24A5C-64FE-4876-AC46-46051C525E6C}" srcOrd="0" destOrd="0" presId="urn:microsoft.com/office/officeart/2005/8/layout/hProcess10"/>
    <dgm:cxn modelId="{9FA04C32-0412-43E7-8A98-9521152C1CE7}" type="presParOf" srcId="{7BAF1B7F-39F2-404F-AB4F-7922926F9463}" destId="{F0530667-C97D-4465-8CEB-C1D1BBCF4B37}" srcOrd="6" destOrd="0" presId="urn:microsoft.com/office/officeart/2005/8/layout/hProcess10"/>
    <dgm:cxn modelId="{73064F6B-ADFB-466C-B17E-2F709B46318D}" type="presParOf" srcId="{F0530667-C97D-4465-8CEB-C1D1BBCF4B37}" destId="{1C30E1BF-7117-4EDE-A9D8-9D652B22D076}" srcOrd="0" destOrd="0" presId="urn:microsoft.com/office/officeart/2005/8/layout/hProcess10"/>
    <dgm:cxn modelId="{D6E73E12-B3C7-4BC2-B8AF-0192D9E6AD27}" type="presParOf" srcId="{F0530667-C97D-4465-8CEB-C1D1BBCF4B37}" destId="{9CB4E86B-57AF-4F7B-BE61-CC468DA01B96}" srcOrd="1" destOrd="0" presId="urn:microsoft.com/office/officeart/2005/8/layout/hProcess10"/>
    <dgm:cxn modelId="{0BF70581-7074-41DD-8627-D068A75B6453}" type="presParOf" srcId="{7BAF1B7F-39F2-404F-AB4F-7922926F9463}" destId="{E60DBB14-DCC1-4A64-A1A7-E68923D7445A}" srcOrd="7" destOrd="0" presId="urn:microsoft.com/office/officeart/2005/8/layout/hProcess10"/>
    <dgm:cxn modelId="{740802D8-903E-4770-9886-DF2619226731}" type="presParOf" srcId="{E60DBB14-DCC1-4A64-A1A7-E68923D7445A}" destId="{BCA2F2F6-BAFD-4595-8365-7CCFDE7E8227}" srcOrd="0" destOrd="0" presId="urn:microsoft.com/office/officeart/2005/8/layout/hProcess10"/>
    <dgm:cxn modelId="{75451EFB-9E03-4C29-A60C-3D178E823F21}" type="presParOf" srcId="{7BAF1B7F-39F2-404F-AB4F-7922926F9463}" destId="{8AE7F356-A21E-490C-9495-51D364224B77}" srcOrd="8" destOrd="0" presId="urn:microsoft.com/office/officeart/2005/8/layout/hProcess10"/>
    <dgm:cxn modelId="{4A57D366-2552-4603-9EB2-9A34FE865D17}" type="presParOf" srcId="{8AE7F356-A21E-490C-9495-51D364224B77}" destId="{D782FBE6-8CA5-4067-A555-1DECF616DE33}" srcOrd="0" destOrd="0" presId="urn:microsoft.com/office/officeart/2005/8/layout/hProcess10"/>
    <dgm:cxn modelId="{FD231394-B0E5-49CD-A618-F95AE8623CC5}" type="presParOf" srcId="{8AE7F356-A21E-490C-9495-51D364224B77}" destId="{41F03BB4-BAD5-49AB-8F2E-B133D5B550BD}"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1B3843-5374-4BD8-8AC3-6463CF9CA19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aa-ET"/>
        </a:p>
      </dgm:t>
    </dgm:pt>
    <dgm:pt modelId="{7D988979-5DD7-45E1-B41B-390B7B3E5B74}">
      <dgm:prSet custT="1"/>
      <dgm:spPr/>
      <dgm:t>
        <a:bodyPr/>
        <a:lstStyle/>
        <a:p>
          <a:r>
            <a:rPr lang="en-US" sz="1400" dirty="0">
              <a:latin typeface="Times New Roman" panose="02020603050405020304" pitchFamily="18" charset="0"/>
              <a:cs typeface="Times New Roman" panose="02020603050405020304" pitchFamily="18" charset="0"/>
            </a:rPr>
            <a:t>Effective Communication: Customize communication approaches to resonate with the population's unique characteristics and needs</a:t>
          </a:r>
          <a:endParaRPr lang="aa-ET" sz="1400" dirty="0">
            <a:latin typeface="Times New Roman" panose="02020603050405020304" pitchFamily="18" charset="0"/>
            <a:cs typeface="Times New Roman" panose="02020603050405020304" pitchFamily="18" charset="0"/>
          </a:endParaRPr>
        </a:p>
      </dgm:t>
    </dgm:pt>
    <dgm:pt modelId="{1F34908C-C956-4F43-A28E-33F5A97FCCF2}" type="parTrans" cxnId="{AD4239D2-DE45-4F5C-B42D-0216A8120B37}">
      <dgm:prSet/>
      <dgm:spPr/>
      <dgm:t>
        <a:bodyPr/>
        <a:lstStyle/>
        <a:p>
          <a:endParaRPr lang="aa-ET"/>
        </a:p>
      </dgm:t>
    </dgm:pt>
    <dgm:pt modelId="{6B39D9EA-A02C-4DEB-B981-05AE3681B9A5}" type="sibTrans" cxnId="{AD4239D2-DE45-4F5C-B42D-0216A8120B37}">
      <dgm:prSet/>
      <dgm:spPr/>
      <dgm:t>
        <a:bodyPr/>
        <a:lstStyle/>
        <a:p>
          <a:endParaRPr lang="aa-ET"/>
        </a:p>
      </dgm:t>
    </dgm:pt>
    <dgm:pt modelId="{F4437B40-72D7-4973-9CA0-444D644232E6}">
      <dgm:prSet custT="1"/>
      <dgm:spPr/>
      <dgm:t>
        <a:bodyPr/>
        <a:lstStyle/>
        <a:p>
          <a:r>
            <a:rPr lang="en-US" sz="1600" dirty="0">
              <a:latin typeface="Times New Roman" panose="02020603050405020304" pitchFamily="18" charset="0"/>
              <a:cs typeface="Times New Roman" panose="02020603050405020304" pitchFamily="18" charset="0"/>
            </a:rPr>
            <a:t>Accessible Education: Create health education materials in multiple languages to reach non-English speaking individuals.</a:t>
          </a:r>
          <a:endParaRPr lang="aa-ET" sz="1600" dirty="0">
            <a:latin typeface="Times New Roman" panose="02020603050405020304" pitchFamily="18" charset="0"/>
            <a:cs typeface="Times New Roman" panose="02020603050405020304" pitchFamily="18" charset="0"/>
          </a:endParaRPr>
        </a:p>
      </dgm:t>
    </dgm:pt>
    <dgm:pt modelId="{3894C28A-2E65-49A4-9C0E-B511925C4C30}" type="parTrans" cxnId="{A6007DF2-6B01-431D-897E-FDEE3B48B2A1}">
      <dgm:prSet/>
      <dgm:spPr/>
      <dgm:t>
        <a:bodyPr/>
        <a:lstStyle/>
        <a:p>
          <a:endParaRPr lang="aa-ET"/>
        </a:p>
      </dgm:t>
    </dgm:pt>
    <dgm:pt modelId="{20AC90B0-6E4E-44D8-AA15-8350CC0DD768}" type="sibTrans" cxnId="{A6007DF2-6B01-431D-897E-FDEE3B48B2A1}">
      <dgm:prSet/>
      <dgm:spPr/>
      <dgm:t>
        <a:bodyPr/>
        <a:lstStyle/>
        <a:p>
          <a:endParaRPr lang="aa-ET"/>
        </a:p>
      </dgm:t>
    </dgm:pt>
    <dgm:pt modelId="{D357DA88-AD5D-476A-A48E-364354E41EBD}">
      <dgm:prSet custT="1"/>
      <dgm:spPr/>
      <dgm:t>
        <a:bodyPr/>
        <a:lstStyle/>
        <a:p>
          <a:r>
            <a:rPr lang="en-US" sz="1600" dirty="0">
              <a:latin typeface="Times New Roman" panose="02020603050405020304" pitchFamily="18" charset="0"/>
              <a:cs typeface="Times New Roman" panose="02020603050405020304" pitchFamily="18" charset="0"/>
            </a:rPr>
            <a:t>Direct Engagement: Organize community wellness events for direct interaction, education, and building trust</a:t>
          </a:r>
          <a:endParaRPr lang="aa-ET" sz="1600" dirty="0">
            <a:latin typeface="Times New Roman" panose="02020603050405020304" pitchFamily="18" charset="0"/>
            <a:cs typeface="Times New Roman" panose="02020603050405020304" pitchFamily="18" charset="0"/>
          </a:endParaRPr>
        </a:p>
      </dgm:t>
    </dgm:pt>
    <dgm:pt modelId="{6B7D98E5-6C19-4048-BC6E-DCDA25CD8317}" type="parTrans" cxnId="{894EBCE3-08F6-4CE8-A0DB-0F114115B84A}">
      <dgm:prSet/>
      <dgm:spPr/>
      <dgm:t>
        <a:bodyPr/>
        <a:lstStyle/>
        <a:p>
          <a:endParaRPr lang="aa-ET"/>
        </a:p>
      </dgm:t>
    </dgm:pt>
    <dgm:pt modelId="{1794A792-AD5C-4980-9CB5-1ED1AF499EEB}" type="sibTrans" cxnId="{894EBCE3-08F6-4CE8-A0DB-0F114115B84A}">
      <dgm:prSet/>
      <dgm:spPr/>
      <dgm:t>
        <a:bodyPr/>
        <a:lstStyle/>
        <a:p>
          <a:endParaRPr lang="aa-ET"/>
        </a:p>
      </dgm:t>
    </dgm:pt>
    <dgm:pt modelId="{D8915894-7B53-4C5F-A787-25F48D9B54D9}">
      <dgm:prSet custT="1"/>
      <dgm:spPr/>
      <dgm:t>
        <a:bodyPr/>
        <a:lstStyle/>
        <a:p>
          <a:r>
            <a:rPr lang="en-US" sz="1600" dirty="0">
              <a:latin typeface="Times New Roman" panose="02020603050405020304" pitchFamily="18" charset="0"/>
              <a:cs typeface="Times New Roman" panose="02020603050405020304" pitchFamily="18" charset="0"/>
            </a:rPr>
            <a:t>Empowered Decisions: Guide individuals in understanding and utilizing available services, enabling informed healthcare choices</a:t>
          </a:r>
          <a:endParaRPr lang="aa-ET" sz="1600" dirty="0">
            <a:latin typeface="Times New Roman" panose="02020603050405020304" pitchFamily="18" charset="0"/>
            <a:cs typeface="Times New Roman" panose="02020603050405020304" pitchFamily="18" charset="0"/>
          </a:endParaRPr>
        </a:p>
      </dgm:t>
    </dgm:pt>
    <dgm:pt modelId="{067CF0A0-6928-4827-8DFE-E4C5152D7B99}" type="parTrans" cxnId="{4CA6CF80-0158-4FAF-AEE1-DDD40A918907}">
      <dgm:prSet/>
      <dgm:spPr/>
      <dgm:t>
        <a:bodyPr/>
        <a:lstStyle/>
        <a:p>
          <a:endParaRPr lang="aa-ET"/>
        </a:p>
      </dgm:t>
    </dgm:pt>
    <dgm:pt modelId="{DD8F9556-4DD4-4D11-9C73-CB669EE05DA5}" type="sibTrans" cxnId="{4CA6CF80-0158-4FAF-AEE1-DDD40A918907}">
      <dgm:prSet/>
      <dgm:spPr/>
      <dgm:t>
        <a:bodyPr/>
        <a:lstStyle/>
        <a:p>
          <a:endParaRPr lang="aa-ET"/>
        </a:p>
      </dgm:t>
    </dgm:pt>
    <dgm:pt modelId="{984F9920-9272-4078-A58B-5433D0F39B24}" type="pres">
      <dgm:prSet presAssocID="{341B3843-5374-4BD8-8AC3-6463CF9CA197}" presName="CompostProcess" presStyleCnt="0">
        <dgm:presLayoutVars>
          <dgm:dir/>
          <dgm:resizeHandles val="exact"/>
        </dgm:presLayoutVars>
      </dgm:prSet>
      <dgm:spPr/>
      <dgm:t>
        <a:bodyPr/>
        <a:lstStyle/>
        <a:p>
          <a:endParaRPr lang="en-US"/>
        </a:p>
      </dgm:t>
    </dgm:pt>
    <dgm:pt modelId="{D562A096-0EC9-4B5D-B847-9D0465FB4B7B}" type="pres">
      <dgm:prSet presAssocID="{341B3843-5374-4BD8-8AC3-6463CF9CA197}" presName="arrow" presStyleLbl="bgShp" presStyleIdx="0" presStyleCnt="1"/>
      <dgm:spPr/>
    </dgm:pt>
    <dgm:pt modelId="{EE64774A-2E5C-4952-9D00-3A6C799194BD}" type="pres">
      <dgm:prSet presAssocID="{341B3843-5374-4BD8-8AC3-6463CF9CA197}" presName="linearProcess" presStyleCnt="0"/>
      <dgm:spPr/>
    </dgm:pt>
    <dgm:pt modelId="{94FED3CF-CBD9-4EAF-8FDB-083CBB061FB1}" type="pres">
      <dgm:prSet presAssocID="{7D988979-5DD7-45E1-B41B-390B7B3E5B74}" presName="textNode" presStyleLbl="node1" presStyleIdx="0" presStyleCnt="4">
        <dgm:presLayoutVars>
          <dgm:bulletEnabled val="1"/>
        </dgm:presLayoutVars>
      </dgm:prSet>
      <dgm:spPr/>
      <dgm:t>
        <a:bodyPr/>
        <a:lstStyle/>
        <a:p>
          <a:endParaRPr lang="en-US"/>
        </a:p>
      </dgm:t>
    </dgm:pt>
    <dgm:pt modelId="{8AD9BB24-52FF-4759-BD91-F82672A5251E}" type="pres">
      <dgm:prSet presAssocID="{6B39D9EA-A02C-4DEB-B981-05AE3681B9A5}" presName="sibTrans" presStyleCnt="0"/>
      <dgm:spPr/>
    </dgm:pt>
    <dgm:pt modelId="{EEAF3D9A-F639-4B85-B9AF-68FC164D8C38}" type="pres">
      <dgm:prSet presAssocID="{F4437B40-72D7-4973-9CA0-444D644232E6}" presName="textNode" presStyleLbl="node1" presStyleIdx="1" presStyleCnt="4">
        <dgm:presLayoutVars>
          <dgm:bulletEnabled val="1"/>
        </dgm:presLayoutVars>
      </dgm:prSet>
      <dgm:spPr/>
      <dgm:t>
        <a:bodyPr/>
        <a:lstStyle/>
        <a:p>
          <a:endParaRPr lang="en-US"/>
        </a:p>
      </dgm:t>
    </dgm:pt>
    <dgm:pt modelId="{4E3A1696-1BF9-4C0A-BF26-3FDBD99177FF}" type="pres">
      <dgm:prSet presAssocID="{20AC90B0-6E4E-44D8-AA15-8350CC0DD768}" presName="sibTrans" presStyleCnt="0"/>
      <dgm:spPr/>
    </dgm:pt>
    <dgm:pt modelId="{3721D5F1-9333-43C4-AA34-E71979DAF0A1}" type="pres">
      <dgm:prSet presAssocID="{D357DA88-AD5D-476A-A48E-364354E41EBD}" presName="textNode" presStyleLbl="node1" presStyleIdx="2" presStyleCnt="4">
        <dgm:presLayoutVars>
          <dgm:bulletEnabled val="1"/>
        </dgm:presLayoutVars>
      </dgm:prSet>
      <dgm:spPr/>
      <dgm:t>
        <a:bodyPr/>
        <a:lstStyle/>
        <a:p>
          <a:endParaRPr lang="en-US"/>
        </a:p>
      </dgm:t>
    </dgm:pt>
    <dgm:pt modelId="{760F44FC-FBB6-49EE-8615-E1BEABB65BC0}" type="pres">
      <dgm:prSet presAssocID="{1794A792-AD5C-4980-9CB5-1ED1AF499EEB}" presName="sibTrans" presStyleCnt="0"/>
      <dgm:spPr/>
    </dgm:pt>
    <dgm:pt modelId="{A76455D4-FA56-4C8D-9596-30E6FDDC345C}" type="pres">
      <dgm:prSet presAssocID="{D8915894-7B53-4C5F-A787-25F48D9B54D9}" presName="textNode" presStyleLbl="node1" presStyleIdx="3" presStyleCnt="4">
        <dgm:presLayoutVars>
          <dgm:bulletEnabled val="1"/>
        </dgm:presLayoutVars>
      </dgm:prSet>
      <dgm:spPr/>
      <dgm:t>
        <a:bodyPr/>
        <a:lstStyle/>
        <a:p>
          <a:endParaRPr lang="en-US"/>
        </a:p>
      </dgm:t>
    </dgm:pt>
  </dgm:ptLst>
  <dgm:cxnLst>
    <dgm:cxn modelId="{24260BD4-CAFD-4626-851F-742763427D68}" type="presOf" srcId="{D8915894-7B53-4C5F-A787-25F48D9B54D9}" destId="{A76455D4-FA56-4C8D-9596-30E6FDDC345C}" srcOrd="0" destOrd="0" presId="urn:microsoft.com/office/officeart/2005/8/layout/hProcess9"/>
    <dgm:cxn modelId="{C1760699-3593-412A-AA72-C770DB587A7B}" type="presOf" srcId="{341B3843-5374-4BD8-8AC3-6463CF9CA197}" destId="{984F9920-9272-4078-A58B-5433D0F39B24}" srcOrd="0" destOrd="0" presId="urn:microsoft.com/office/officeart/2005/8/layout/hProcess9"/>
    <dgm:cxn modelId="{894EBCE3-08F6-4CE8-A0DB-0F114115B84A}" srcId="{341B3843-5374-4BD8-8AC3-6463CF9CA197}" destId="{D357DA88-AD5D-476A-A48E-364354E41EBD}" srcOrd="2" destOrd="0" parTransId="{6B7D98E5-6C19-4048-BC6E-DCDA25CD8317}" sibTransId="{1794A792-AD5C-4980-9CB5-1ED1AF499EEB}"/>
    <dgm:cxn modelId="{4CA6CF80-0158-4FAF-AEE1-DDD40A918907}" srcId="{341B3843-5374-4BD8-8AC3-6463CF9CA197}" destId="{D8915894-7B53-4C5F-A787-25F48D9B54D9}" srcOrd="3" destOrd="0" parTransId="{067CF0A0-6928-4827-8DFE-E4C5152D7B99}" sibTransId="{DD8F9556-4DD4-4D11-9C73-CB669EE05DA5}"/>
    <dgm:cxn modelId="{A6007DF2-6B01-431D-897E-FDEE3B48B2A1}" srcId="{341B3843-5374-4BD8-8AC3-6463CF9CA197}" destId="{F4437B40-72D7-4973-9CA0-444D644232E6}" srcOrd="1" destOrd="0" parTransId="{3894C28A-2E65-49A4-9C0E-B511925C4C30}" sibTransId="{20AC90B0-6E4E-44D8-AA15-8350CC0DD768}"/>
    <dgm:cxn modelId="{0126BA95-9290-45EB-BE08-3FED39C44787}" type="presOf" srcId="{7D988979-5DD7-45E1-B41B-390B7B3E5B74}" destId="{94FED3CF-CBD9-4EAF-8FDB-083CBB061FB1}" srcOrd="0" destOrd="0" presId="urn:microsoft.com/office/officeart/2005/8/layout/hProcess9"/>
    <dgm:cxn modelId="{AD4239D2-DE45-4F5C-B42D-0216A8120B37}" srcId="{341B3843-5374-4BD8-8AC3-6463CF9CA197}" destId="{7D988979-5DD7-45E1-B41B-390B7B3E5B74}" srcOrd="0" destOrd="0" parTransId="{1F34908C-C956-4F43-A28E-33F5A97FCCF2}" sibTransId="{6B39D9EA-A02C-4DEB-B981-05AE3681B9A5}"/>
    <dgm:cxn modelId="{0E5E85B0-C770-4D3A-8F4E-AE2FAFBCBFF5}" type="presOf" srcId="{F4437B40-72D7-4973-9CA0-444D644232E6}" destId="{EEAF3D9A-F639-4B85-B9AF-68FC164D8C38}" srcOrd="0" destOrd="0" presId="urn:microsoft.com/office/officeart/2005/8/layout/hProcess9"/>
    <dgm:cxn modelId="{F0377389-C988-4612-B425-68E33737E202}" type="presOf" srcId="{D357DA88-AD5D-476A-A48E-364354E41EBD}" destId="{3721D5F1-9333-43C4-AA34-E71979DAF0A1}" srcOrd="0" destOrd="0" presId="urn:microsoft.com/office/officeart/2005/8/layout/hProcess9"/>
    <dgm:cxn modelId="{72AF754B-ED60-4FB8-B492-CD5B3D33FE15}" type="presParOf" srcId="{984F9920-9272-4078-A58B-5433D0F39B24}" destId="{D562A096-0EC9-4B5D-B847-9D0465FB4B7B}" srcOrd="0" destOrd="0" presId="urn:microsoft.com/office/officeart/2005/8/layout/hProcess9"/>
    <dgm:cxn modelId="{2F52A444-90FC-41D5-BFA5-39E9F11F5BAF}" type="presParOf" srcId="{984F9920-9272-4078-A58B-5433D0F39B24}" destId="{EE64774A-2E5C-4952-9D00-3A6C799194BD}" srcOrd="1" destOrd="0" presId="urn:microsoft.com/office/officeart/2005/8/layout/hProcess9"/>
    <dgm:cxn modelId="{7DC39D20-59E9-4F07-BAE6-5A119D0B498D}" type="presParOf" srcId="{EE64774A-2E5C-4952-9D00-3A6C799194BD}" destId="{94FED3CF-CBD9-4EAF-8FDB-083CBB061FB1}" srcOrd="0" destOrd="0" presId="urn:microsoft.com/office/officeart/2005/8/layout/hProcess9"/>
    <dgm:cxn modelId="{049194E9-4603-4D81-8B99-F331A85E316E}" type="presParOf" srcId="{EE64774A-2E5C-4952-9D00-3A6C799194BD}" destId="{8AD9BB24-52FF-4759-BD91-F82672A5251E}" srcOrd="1" destOrd="0" presId="urn:microsoft.com/office/officeart/2005/8/layout/hProcess9"/>
    <dgm:cxn modelId="{E07E515E-059A-43AD-8314-1FC4ED696106}" type="presParOf" srcId="{EE64774A-2E5C-4952-9D00-3A6C799194BD}" destId="{EEAF3D9A-F639-4B85-B9AF-68FC164D8C38}" srcOrd="2" destOrd="0" presId="urn:microsoft.com/office/officeart/2005/8/layout/hProcess9"/>
    <dgm:cxn modelId="{2BE18994-FDEE-420E-9B8B-5250C09E6C33}" type="presParOf" srcId="{EE64774A-2E5C-4952-9D00-3A6C799194BD}" destId="{4E3A1696-1BF9-4C0A-BF26-3FDBD99177FF}" srcOrd="3" destOrd="0" presId="urn:microsoft.com/office/officeart/2005/8/layout/hProcess9"/>
    <dgm:cxn modelId="{17D5CD9B-2A0E-4646-B980-EC659D87A9AB}" type="presParOf" srcId="{EE64774A-2E5C-4952-9D00-3A6C799194BD}" destId="{3721D5F1-9333-43C4-AA34-E71979DAF0A1}" srcOrd="4" destOrd="0" presId="urn:microsoft.com/office/officeart/2005/8/layout/hProcess9"/>
    <dgm:cxn modelId="{4D92C28E-B22F-42CE-ACEB-CCDABD8DCDD6}" type="presParOf" srcId="{EE64774A-2E5C-4952-9D00-3A6C799194BD}" destId="{760F44FC-FBB6-49EE-8615-E1BEABB65BC0}" srcOrd="5" destOrd="0" presId="urn:microsoft.com/office/officeart/2005/8/layout/hProcess9"/>
    <dgm:cxn modelId="{A0DE495B-5B3C-4C13-824F-AB9A140CF68E}" type="presParOf" srcId="{EE64774A-2E5C-4952-9D00-3A6C799194BD}" destId="{A76455D4-FA56-4C8D-9596-30E6FDDC345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9A68A4-7616-4FF1-B6E0-20CAA10810F1}"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aa-ET"/>
        </a:p>
      </dgm:t>
    </dgm:pt>
    <dgm:pt modelId="{9643181F-8AD5-4F43-B326-873F5D572B61}">
      <dgm:prSet custT="1"/>
      <dgm:spPr/>
      <dgm:t>
        <a:bodyPr/>
        <a:lstStyle/>
        <a:p>
          <a:r>
            <a:rPr lang="en-US" sz="1800" dirty="0">
              <a:latin typeface="Times New Roman" panose="02020603050405020304" pitchFamily="18" charset="0"/>
              <a:cs typeface="Times New Roman" panose="02020603050405020304" pitchFamily="18" charset="0"/>
            </a:rPr>
            <a:t>Focuses on healthcare inequities for low-income families</a:t>
          </a:r>
          <a:endParaRPr lang="aa-ET" sz="1800" dirty="0">
            <a:latin typeface="Times New Roman" panose="02020603050405020304" pitchFamily="18" charset="0"/>
            <a:cs typeface="Times New Roman" panose="02020603050405020304" pitchFamily="18" charset="0"/>
          </a:endParaRPr>
        </a:p>
      </dgm:t>
    </dgm:pt>
    <dgm:pt modelId="{37F06525-9854-4D54-997E-CB0CBE35A205}" type="parTrans" cxnId="{FBBD3A99-0122-498C-9F4E-D63EBFD076F8}">
      <dgm:prSet/>
      <dgm:spPr/>
      <dgm:t>
        <a:bodyPr/>
        <a:lstStyle/>
        <a:p>
          <a:endParaRPr lang="aa-ET"/>
        </a:p>
      </dgm:t>
    </dgm:pt>
    <dgm:pt modelId="{45AD3A43-F9C7-4B40-AB42-7BA448D1F379}" type="sibTrans" cxnId="{FBBD3A99-0122-498C-9F4E-D63EBFD076F8}">
      <dgm:prSet/>
      <dgm:spPr/>
      <dgm:t>
        <a:bodyPr/>
        <a:lstStyle/>
        <a:p>
          <a:endParaRPr lang="aa-ET"/>
        </a:p>
      </dgm:t>
    </dgm:pt>
    <dgm:pt modelId="{2F940818-EC10-4A35-BE6A-74E5D9028518}">
      <dgm:prSet custT="1"/>
      <dgm:spPr/>
      <dgm:t>
        <a:bodyPr/>
        <a:lstStyle/>
        <a:p>
          <a:r>
            <a:rPr lang="en-US" sz="1800" dirty="0">
              <a:latin typeface="Times New Roman" panose="02020603050405020304" pitchFamily="18" charset="0"/>
              <a:cs typeface="Times New Roman" panose="02020603050405020304" pitchFamily="18" charset="0"/>
            </a:rPr>
            <a:t>Advocates for a structured approach to immediate and long-term challenges</a:t>
          </a:r>
          <a:endParaRPr lang="aa-ET" sz="1800" dirty="0">
            <a:latin typeface="Times New Roman" panose="02020603050405020304" pitchFamily="18" charset="0"/>
            <a:cs typeface="Times New Roman" panose="02020603050405020304" pitchFamily="18" charset="0"/>
          </a:endParaRPr>
        </a:p>
      </dgm:t>
    </dgm:pt>
    <dgm:pt modelId="{F4CE4D24-1172-479B-A1EF-D44FE6AF6DF5}" type="parTrans" cxnId="{112E0448-0F3F-4FEF-B39B-5E334E9FB482}">
      <dgm:prSet/>
      <dgm:spPr/>
      <dgm:t>
        <a:bodyPr/>
        <a:lstStyle/>
        <a:p>
          <a:endParaRPr lang="aa-ET"/>
        </a:p>
      </dgm:t>
    </dgm:pt>
    <dgm:pt modelId="{22AEAE73-1E51-4910-B559-FCECD3C7BA5E}" type="sibTrans" cxnId="{112E0448-0F3F-4FEF-B39B-5E334E9FB482}">
      <dgm:prSet/>
      <dgm:spPr/>
      <dgm:t>
        <a:bodyPr/>
        <a:lstStyle/>
        <a:p>
          <a:endParaRPr lang="aa-ET"/>
        </a:p>
      </dgm:t>
    </dgm:pt>
    <dgm:pt modelId="{9D3BA12B-262D-418A-ADFB-1DBF138C2A27}">
      <dgm:prSet custT="1"/>
      <dgm:spPr/>
      <dgm:t>
        <a:bodyPr/>
        <a:lstStyle/>
        <a:p>
          <a:r>
            <a:rPr lang="en-US" sz="1800" dirty="0">
              <a:latin typeface="Times New Roman" panose="02020603050405020304" pitchFamily="18" charset="0"/>
              <a:cs typeface="Times New Roman" panose="02020603050405020304" pitchFamily="18" charset="0"/>
            </a:rPr>
            <a:t>Proposes interventions like multilingual education and mobile services</a:t>
          </a:r>
          <a:endParaRPr lang="aa-ET" sz="1800" dirty="0">
            <a:latin typeface="Times New Roman" panose="02020603050405020304" pitchFamily="18" charset="0"/>
            <a:cs typeface="Times New Roman" panose="02020603050405020304" pitchFamily="18" charset="0"/>
          </a:endParaRPr>
        </a:p>
      </dgm:t>
    </dgm:pt>
    <dgm:pt modelId="{4B4D71A9-7254-4BC0-8573-7B26FE2A89DA}" type="parTrans" cxnId="{9A5DB4F5-3FE6-49B1-9258-4965B15100DD}">
      <dgm:prSet/>
      <dgm:spPr/>
      <dgm:t>
        <a:bodyPr/>
        <a:lstStyle/>
        <a:p>
          <a:endParaRPr lang="aa-ET"/>
        </a:p>
      </dgm:t>
    </dgm:pt>
    <dgm:pt modelId="{0F727D48-7B56-44C2-A640-A2291BDB29E9}" type="sibTrans" cxnId="{9A5DB4F5-3FE6-49B1-9258-4965B15100DD}">
      <dgm:prSet/>
      <dgm:spPr/>
      <dgm:t>
        <a:bodyPr/>
        <a:lstStyle/>
        <a:p>
          <a:endParaRPr lang="aa-ET"/>
        </a:p>
      </dgm:t>
    </dgm:pt>
    <dgm:pt modelId="{60244A39-D5D5-4B36-B078-33172F7C3906}">
      <dgm:prSet custT="1"/>
      <dgm:spPr/>
      <dgm:t>
        <a:bodyPr/>
        <a:lstStyle/>
        <a:p>
          <a:r>
            <a:rPr lang="en-US" sz="1800" dirty="0">
              <a:latin typeface="Times New Roman" panose="02020603050405020304" pitchFamily="18" charset="0"/>
              <a:cs typeface="Times New Roman" panose="02020603050405020304" pitchFamily="18" charset="0"/>
            </a:rPr>
            <a:t>Prioritizes accessibility via transportation and cultural competence</a:t>
          </a:r>
          <a:endParaRPr lang="aa-ET" sz="1800" dirty="0">
            <a:latin typeface="Times New Roman" panose="02020603050405020304" pitchFamily="18" charset="0"/>
            <a:cs typeface="Times New Roman" panose="02020603050405020304" pitchFamily="18" charset="0"/>
          </a:endParaRPr>
        </a:p>
      </dgm:t>
    </dgm:pt>
    <dgm:pt modelId="{2D3A9597-524B-4AB1-BD3D-9176AA2D9378}" type="parTrans" cxnId="{09E802E5-E1AC-49AA-8B61-07A7C573BBA9}">
      <dgm:prSet/>
      <dgm:spPr/>
      <dgm:t>
        <a:bodyPr/>
        <a:lstStyle/>
        <a:p>
          <a:endParaRPr lang="aa-ET"/>
        </a:p>
      </dgm:t>
    </dgm:pt>
    <dgm:pt modelId="{88BBC465-5D8A-4439-8726-63DB64DFB142}" type="sibTrans" cxnId="{09E802E5-E1AC-49AA-8B61-07A7C573BBA9}">
      <dgm:prSet/>
      <dgm:spPr/>
      <dgm:t>
        <a:bodyPr/>
        <a:lstStyle/>
        <a:p>
          <a:endParaRPr lang="aa-ET"/>
        </a:p>
      </dgm:t>
    </dgm:pt>
    <dgm:pt modelId="{0C43E170-4D20-4E9D-B705-57D2F4FCB35A}">
      <dgm:prSet custT="1"/>
      <dgm:spPr/>
      <dgm:t>
        <a:bodyPr/>
        <a:lstStyle/>
        <a:p>
          <a:r>
            <a:rPr lang="en-US" sz="1800" dirty="0">
              <a:latin typeface="Times New Roman" panose="02020603050405020304" pitchFamily="18" charset="0"/>
              <a:cs typeface="Times New Roman" panose="02020603050405020304" pitchFamily="18" charset="0"/>
            </a:rPr>
            <a:t>Stresses collaboration among key stakeholders</a:t>
          </a:r>
          <a:endParaRPr lang="aa-ET" sz="1800" dirty="0">
            <a:latin typeface="Times New Roman" panose="02020603050405020304" pitchFamily="18" charset="0"/>
            <a:cs typeface="Times New Roman" panose="02020603050405020304" pitchFamily="18" charset="0"/>
          </a:endParaRPr>
        </a:p>
      </dgm:t>
    </dgm:pt>
    <dgm:pt modelId="{EA4275CE-AAA4-4360-811F-9E3B7E2B2FE2}" type="parTrans" cxnId="{724A9805-764B-4B0F-9D99-90BD3597BB5C}">
      <dgm:prSet/>
      <dgm:spPr/>
      <dgm:t>
        <a:bodyPr/>
        <a:lstStyle/>
        <a:p>
          <a:endParaRPr lang="aa-ET"/>
        </a:p>
      </dgm:t>
    </dgm:pt>
    <dgm:pt modelId="{A6F96EB1-4FE1-4830-B552-618903D904F3}" type="sibTrans" cxnId="{724A9805-764B-4B0F-9D99-90BD3597BB5C}">
      <dgm:prSet/>
      <dgm:spPr/>
      <dgm:t>
        <a:bodyPr/>
        <a:lstStyle/>
        <a:p>
          <a:endParaRPr lang="aa-ET"/>
        </a:p>
      </dgm:t>
    </dgm:pt>
    <dgm:pt modelId="{B4BC7660-7F14-4785-B226-DEB7BE060C27}" type="pres">
      <dgm:prSet presAssocID="{329A68A4-7616-4FF1-B6E0-20CAA10810F1}" presName="Name0" presStyleCnt="0">
        <dgm:presLayoutVars>
          <dgm:dir/>
          <dgm:resizeHandles/>
        </dgm:presLayoutVars>
      </dgm:prSet>
      <dgm:spPr/>
      <dgm:t>
        <a:bodyPr/>
        <a:lstStyle/>
        <a:p>
          <a:endParaRPr lang="en-US"/>
        </a:p>
      </dgm:t>
    </dgm:pt>
    <dgm:pt modelId="{EF913A44-9795-44D9-859C-C1DD1DF3B4A0}" type="pres">
      <dgm:prSet presAssocID="{9643181F-8AD5-4F43-B326-873F5D572B61}" presName="compNode" presStyleCnt="0"/>
      <dgm:spPr/>
    </dgm:pt>
    <dgm:pt modelId="{E29D70B2-CBB0-4F7A-B643-10D440DE754B}" type="pres">
      <dgm:prSet presAssocID="{9643181F-8AD5-4F43-B326-873F5D572B61}" presName="dummyConnPt" presStyleCnt="0"/>
      <dgm:spPr/>
    </dgm:pt>
    <dgm:pt modelId="{667B162C-7B40-4B3B-9E65-72DAA2FD0CA6}" type="pres">
      <dgm:prSet presAssocID="{9643181F-8AD5-4F43-B326-873F5D572B61}" presName="node" presStyleLbl="node1" presStyleIdx="0" presStyleCnt="5">
        <dgm:presLayoutVars>
          <dgm:bulletEnabled val="1"/>
        </dgm:presLayoutVars>
      </dgm:prSet>
      <dgm:spPr/>
      <dgm:t>
        <a:bodyPr/>
        <a:lstStyle/>
        <a:p>
          <a:endParaRPr lang="en-US"/>
        </a:p>
      </dgm:t>
    </dgm:pt>
    <dgm:pt modelId="{BB60FF23-4B59-40CF-A964-1D3EF27DC56F}" type="pres">
      <dgm:prSet presAssocID="{45AD3A43-F9C7-4B40-AB42-7BA448D1F379}" presName="sibTrans" presStyleLbl="bgSibTrans2D1" presStyleIdx="0" presStyleCnt="4"/>
      <dgm:spPr/>
      <dgm:t>
        <a:bodyPr/>
        <a:lstStyle/>
        <a:p>
          <a:endParaRPr lang="en-US"/>
        </a:p>
      </dgm:t>
    </dgm:pt>
    <dgm:pt modelId="{5F57CC85-9D1F-442B-89EA-58A99FE4FB9A}" type="pres">
      <dgm:prSet presAssocID="{2F940818-EC10-4A35-BE6A-74E5D9028518}" presName="compNode" presStyleCnt="0"/>
      <dgm:spPr/>
    </dgm:pt>
    <dgm:pt modelId="{2A40C6C0-F2A9-4671-907E-F2C7EFC47919}" type="pres">
      <dgm:prSet presAssocID="{2F940818-EC10-4A35-BE6A-74E5D9028518}" presName="dummyConnPt" presStyleCnt="0"/>
      <dgm:spPr/>
    </dgm:pt>
    <dgm:pt modelId="{854D820E-EEE8-437E-9E33-E0E715FA563B}" type="pres">
      <dgm:prSet presAssocID="{2F940818-EC10-4A35-BE6A-74E5D9028518}" presName="node" presStyleLbl="node1" presStyleIdx="1" presStyleCnt="5">
        <dgm:presLayoutVars>
          <dgm:bulletEnabled val="1"/>
        </dgm:presLayoutVars>
      </dgm:prSet>
      <dgm:spPr/>
      <dgm:t>
        <a:bodyPr/>
        <a:lstStyle/>
        <a:p>
          <a:endParaRPr lang="en-US"/>
        </a:p>
      </dgm:t>
    </dgm:pt>
    <dgm:pt modelId="{DB183F64-AB9F-4610-B163-C19C7A1BE779}" type="pres">
      <dgm:prSet presAssocID="{22AEAE73-1E51-4910-B559-FCECD3C7BA5E}" presName="sibTrans" presStyleLbl="bgSibTrans2D1" presStyleIdx="1" presStyleCnt="4"/>
      <dgm:spPr/>
      <dgm:t>
        <a:bodyPr/>
        <a:lstStyle/>
        <a:p>
          <a:endParaRPr lang="en-US"/>
        </a:p>
      </dgm:t>
    </dgm:pt>
    <dgm:pt modelId="{66941DD2-F69B-4C31-9DAB-DF84212481E0}" type="pres">
      <dgm:prSet presAssocID="{9D3BA12B-262D-418A-ADFB-1DBF138C2A27}" presName="compNode" presStyleCnt="0"/>
      <dgm:spPr/>
    </dgm:pt>
    <dgm:pt modelId="{75BC42A9-9F40-49F5-AE36-07857B7B61AD}" type="pres">
      <dgm:prSet presAssocID="{9D3BA12B-262D-418A-ADFB-1DBF138C2A27}" presName="dummyConnPt" presStyleCnt="0"/>
      <dgm:spPr/>
    </dgm:pt>
    <dgm:pt modelId="{B15CA134-F74D-485C-B574-6E1DC109E8FB}" type="pres">
      <dgm:prSet presAssocID="{9D3BA12B-262D-418A-ADFB-1DBF138C2A27}" presName="node" presStyleLbl="node1" presStyleIdx="2" presStyleCnt="5">
        <dgm:presLayoutVars>
          <dgm:bulletEnabled val="1"/>
        </dgm:presLayoutVars>
      </dgm:prSet>
      <dgm:spPr/>
      <dgm:t>
        <a:bodyPr/>
        <a:lstStyle/>
        <a:p>
          <a:endParaRPr lang="en-US"/>
        </a:p>
      </dgm:t>
    </dgm:pt>
    <dgm:pt modelId="{8F99ACE5-4017-4E64-B92E-6E8C46D741BE}" type="pres">
      <dgm:prSet presAssocID="{0F727D48-7B56-44C2-A640-A2291BDB29E9}" presName="sibTrans" presStyleLbl="bgSibTrans2D1" presStyleIdx="2" presStyleCnt="4"/>
      <dgm:spPr/>
      <dgm:t>
        <a:bodyPr/>
        <a:lstStyle/>
        <a:p>
          <a:endParaRPr lang="en-US"/>
        </a:p>
      </dgm:t>
    </dgm:pt>
    <dgm:pt modelId="{E332B8CC-38A7-45D7-8DA5-0EB3D93E0B64}" type="pres">
      <dgm:prSet presAssocID="{60244A39-D5D5-4B36-B078-33172F7C3906}" presName="compNode" presStyleCnt="0"/>
      <dgm:spPr/>
    </dgm:pt>
    <dgm:pt modelId="{065E52D3-6639-43A7-AE15-7FA9C53FD8B4}" type="pres">
      <dgm:prSet presAssocID="{60244A39-D5D5-4B36-B078-33172F7C3906}" presName="dummyConnPt" presStyleCnt="0"/>
      <dgm:spPr/>
    </dgm:pt>
    <dgm:pt modelId="{A95052FE-81FD-460E-914D-A44C768BCBF3}" type="pres">
      <dgm:prSet presAssocID="{60244A39-D5D5-4B36-B078-33172F7C3906}" presName="node" presStyleLbl="node1" presStyleIdx="3" presStyleCnt="5">
        <dgm:presLayoutVars>
          <dgm:bulletEnabled val="1"/>
        </dgm:presLayoutVars>
      </dgm:prSet>
      <dgm:spPr/>
      <dgm:t>
        <a:bodyPr/>
        <a:lstStyle/>
        <a:p>
          <a:endParaRPr lang="en-US"/>
        </a:p>
      </dgm:t>
    </dgm:pt>
    <dgm:pt modelId="{0699BE30-538B-4DD7-B3E3-A1859743B1A6}" type="pres">
      <dgm:prSet presAssocID="{88BBC465-5D8A-4439-8726-63DB64DFB142}" presName="sibTrans" presStyleLbl="bgSibTrans2D1" presStyleIdx="3" presStyleCnt="4"/>
      <dgm:spPr/>
      <dgm:t>
        <a:bodyPr/>
        <a:lstStyle/>
        <a:p>
          <a:endParaRPr lang="en-US"/>
        </a:p>
      </dgm:t>
    </dgm:pt>
    <dgm:pt modelId="{DA9D3D06-9B2F-48EF-86BA-89DD3BD5B57C}" type="pres">
      <dgm:prSet presAssocID="{0C43E170-4D20-4E9D-B705-57D2F4FCB35A}" presName="compNode" presStyleCnt="0"/>
      <dgm:spPr/>
    </dgm:pt>
    <dgm:pt modelId="{9A4FBEB5-0E4F-4CA0-8567-82BC280E3F74}" type="pres">
      <dgm:prSet presAssocID="{0C43E170-4D20-4E9D-B705-57D2F4FCB35A}" presName="dummyConnPt" presStyleCnt="0"/>
      <dgm:spPr/>
    </dgm:pt>
    <dgm:pt modelId="{06BEBF3D-3BBC-469B-BD7A-92E39BE0D4F4}" type="pres">
      <dgm:prSet presAssocID="{0C43E170-4D20-4E9D-B705-57D2F4FCB35A}" presName="node" presStyleLbl="node1" presStyleIdx="4" presStyleCnt="5">
        <dgm:presLayoutVars>
          <dgm:bulletEnabled val="1"/>
        </dgm:presLayoutVars>
      </dgm:prSet>
      <dgm:spPr/>
      <dgm:t>
        <a:bodyPr/>
        <a:lstStyle/>
        <a:p>
          <a:endParaRPr lang="en-US"/>
        </a:p>
      </dgm:t>
    </dgm:pt>
  </dgm:ptLst>
  <dgm:cxnLst>
    <dgm:cxn modelId="{3D509DB7-24B4-4B25-97E1-31679084544A}" type="presOf" srcId="{9643181F-8AD5-4F43-B326-873F5D572B61}" destId="{667B162C-7B40-4B3B-9E65-72DAA2FD0CA6}" srcOrd="0" destOrd="0" presId="urn:microsoft.com/office/officeart/2005/8/layout/bProcess4"/>
    <dgm:cxn modelId="{61F340C1-B3D6-4D4F-B00D-431826359D12}" type="presOf" srcId="{2F940818-EC10-4A35-BE6A-74E5D9028518}" destId="{854D820E-EEE8-437E-9E33-E0E715FA563B}" srcOrd="0" destOrd="0" presId="urn:microsoft.com/office/officeart/2005/8/layout/bProcess4"/>
    <dgm:cxn modelId="{1232628F-8C2A-45CB-8B12-87C670112488}" type="presOf" srcId="{0C43E170-4D20-4E9D-B705-57D2F4FCB35A}" destId="{06BEBF3D-3BBC-469B-BD7A-92E39BE0D4F4}" srcOrd="0" destOrd="0" presId="urn:microsoft.com/office/officeart/2005/8/layout/bProcess4"/>
    <dgm:cxn modelId="{09E802E5-E1AC-49AA-8B61-07A7C573BBA9}" srcId="{329A68A4-7616-4FF1-B6E0-20CAA10810F1}" destId="{60244A39-D5D5-4B36-B078-33172F7C3906}" srcOrd="3" destOrd="0" parTransId="{2D3A9597-524B-4AB1-BD3D-9176AA2D9378}" sibTransId="{88BBC465-5D8A-4439-8726-63DB64DFB142}"/>
    <dgm:cxn modelId="{023AD4B1-4EF0-436C-895E-F125093C59CD}" type="presOf" srcId="{329A68A4-7616-4FF1-B6E0-20CAA10810F1}" destId="{B4BC7660-7F14-4785-B226-DEB7BE060C27}" srcOrd="0" destOrd="0" presId="urn:microsoft.com/office/officeart/2005/8/layout/bProcess4"/>
    <dgm:cxn modelId="{87150116-8B68-4444-8112-2AC734559D56}" type="presOf" srcId="{88BBC465-5D8A-4439-8726-63DB64DFB142}" destId="{0699BE30-538B-4DD7-B3E3-A1859743B1A6}" srcOrd="0" destOrd="0" presId="urn:microsoft.com/office/officeart/2005/8/layout/bProcess4"/>
    <dgm:cxn modelId="{9A5DB4F5-3FE6-49B1-9258-4965B15100DD}" srcId="{329A68A4-7616-4FF1-B6E0-20CAA10810F1}" destId="{9D3BA12B-262D-418A-ADFB-1DBF138C2A27}" srcOrd="2" destOrd="0" parTransId="{4B4D71A9-7254-4BC0-8573-7B26FE2A89DA}" sibTransId="{0F727D48-7B56-44C2-A640-A2291BDB29E9}"/>
    <dgm:cxn modelId="{15C570B5-BB6B-4EEF-B10C-E88BBF9A12B0}" type="presOf" srcId="{9D3BA12B-262D-418A-ADFB-1DBF138C2A27}" destId="{B15CA134-F74D-485C-B574-6E1DC109E8FB}" srcOrd="0" destOrd="0" presId="urn:microsoft.com/office/officeart/2005/8/layout/bProcess4"/>
    <dgm:cxn modelId="{C4A60F5E-CAC5-4A92-8EC7-216729418C52}" type="presOf" srcId="{0F727D48-7B56-44C2-A640-A2291BDB29E9}" destId="{8F99ACE5-4017-4E64-B92E-6E8C46D741BE}" srcOrd="0" destOrd="0" presId="urn:microsoft.com/office/officeart/2005/8/layout/bProcess4"/>
    <dgm:cxn modelId="{112E0448-0F3F-4FEF-B39B-5E334E9FB482}" srcId="{329A68A4-7616-4FF1-B6E0-20CAA10810F1}" destId="{2F940818-EC10-4A35-BE6A-74E5D9028518}" srcOrd="1" destOrd="0" parTransId="{F4CE4D24-1172-479B-A1EF-D44FE6AF6DF5}" sibTransId="{22AEAE73-1E51-4910-B559-FCECD3C7BA5E}"/>
    <dgm:cxn modelId="{3654B96D-1F9C-4574-B7E7-59E0F187603E}" type="presOf" srcId="{60244A39-D5D5-4B36-B078-33172F7C3906}" destId="{A95052FE-81FD-460E-914D-A44C768BCBF3}" srcOrd="0" destOrd="0" presId="urn:microsoft.com/office/officeart/2005/8/layout/bProcess4"/>
    <dgm:cxn modelId="{724A9805-764B-4B0F-9D99-90BD3597BB5C}" srcId="{329A68A4-7616-4FF1-B6E0-20CAA10810F1}" destId="{0C43E170-4D20-4E9D-B705-57D2F4FCB35A}" srcOrd="4" destOrd="0" parTransId="{EA4275CE-AAA4-4360-811F-9E3B7E2B2FE2}" sibTransId="{A6F96EB1-4FE1-4830-B552-618903D904F3}"/>
    <dgm:cxn modelId="{DD3C0A1F-9E3A-43F0-B7CC-A1025114B886}" type="presOf" srcId="{45AD3A43-F9C7-4B40-AB42-7BA448D1F379}" destId="{BB60FF23-4B59-40CF-A964-1D3EF27DC56F}" srcOrd="0" destOrd="0" presId="urn:microsoft.com/office/officeart/2005/8/layout/bProcess4"/>
    <dgm:cxn modelId="{FBBD3A99-0122-498C-9F4E-D63EBFD076F8}" srcId="{329A68A4-7616-4FF1-B6E0-20CAA10810F1}" destId="{9643181F-8AD5-4F43-B326-873F5D572B61}" srcOrd="0" destOrd="0" parTransId="{37F06525-9854-4D54-997E-CB0CBE35A205}" sibTransId="{45AD3A43-F9C7-4B40-AB42-7BA448D1F379}"/>
    <dgm:cxn modelId="{FEBB755A-1C32-4821-8D37-348CA9E4CF51}" type="presOf" srcId="{22AEAE73-1E51-4910-B559-FCECD3C7BA5E}" destId="{DB183F64-AB9F-4610-B163-C19C7A1BE779}" srcOrd="0" destOrd="0" presId="urn:microsoft.com/office/officeart/2005/8/layout/bProcess4"/>
    <dgm:cxn modelId="{A4747494-EB24-4058-BAC2-3EB6B0D87671}" type="presParOf" srcId="{B4BC7660-7F14-4785-B226-DEB7BE060C27}" destId="{EF913A44-9795-44D9-859C-C1DD1DF3B4A0}" srcOrd="0" destOrd="0" presId="urn:microsoft.com/office/officeart/2005/8/layout/bProcess4"/>
    <dgm:cxn modelId="{AD03FF3D-9E76-4458-8394-1A9FD0BFF9CE}" type="presParOf" srcId="{EF913A44-9795-44D9-859C-C1DD1DF3B4A0}" destId="{E29D70B2-CBB0-4F7A-B643-10D440DE754B}" srcOrd="0" destOrd="0" presId="urn:microsoft.com/office/officeart/2005/8/layout/bProcess4"/>
    <dgm:cxn modelId="{B14B62B1-4318-4244-9159-FD0D45BB133A}" type="presParOf" srcId="{EF913A44-9795-44D9-859C-C1DD1DF3B4A0}" destId="{667B162C-7B40-4B3B-9E65-72DAA2FD0CA6}" srcOrd="1" destOrd="0" presId="urn:microsoft.com/office/officeart/2005/8/layout/bProcess4"/>
    <dgm:cxn modelId="{089B6287-6DE5-49FD-B482-ED689C5EC9FA}" type="presParOf" srcId="{B4BC7660-7F14-4785-B226-DEB7BE060C27}" destId="{BB60FF23-4B59-40CF-A964-1D3EF27DC56F}" srcOrd="1" destOrd="0" presId="urn:microsoft.com/office/officeart/2005/8/layout/bProcess4"/>
    <dgm:cxn modelId="{80CC8A5D-0FC8-4154-9BCC-A4DA60A5AFE6}" type="presParOf" srcId="{B4BC7660-7F14-4785-B226-DEB7BE060C27}" destId="{5F57CC85-9D1F-442B-89EA-58A99FE4FB9A}" srcOrd="2" destOrd="0" presId="urn:microsoft.com/office/officeart/2005/8/layout/bProcess4"/>
    <dgm:cxn modelId="{10B05E04-6DB4-4C6E-BA0B-BB431620B978}" type="presParOf" srcId="{5F57CC85-9D1F-442B-89EA-58A99FE4FB9A}" destId="{2A40C6C0-F2A9-4671-907E-F2C7EFC47919}" srcOrd="0" destOrd="0" presId="urn:microsoft.com/office/officeart/2005/8/layout/bProcess4"/>
    <dgm:cxn modelId="{1671A9A7-A546-425E-9DA4-C07DB0F84E80}" type="presParOf" srcId="{5F57CC85-9D1F-442B-89EA-58A99FE4FB9A}" destId="{854D820E-EEE8-437E-9E33-E0E715FA563B}" srcOrd="1" destOrd="0" presId="urn:microsoft.com/office/officeart/2005/8/layout/bProcess4"/>
    <dgm:cxn modelId="{B46EBBDE-D9A0-47A0-B0F8-D89B7836DF76}" type="presParOf" srcId="{B4BC7660-7F14-4785-B226-DEB7BE060C27}" destId="{DB183F64-AB9F-4610-B163-C19C7A1BE779}" srcOrd="3" destOrd="0" presId="urn:microsoft.com/office/officeart/2005/8/layout/bProcess4"/>
    <dgm:cxn modelId="{7827DA76-54DF-45E1-84E4-9536B21D2186}" type="presParOf" srcId="{B4BC7660-7F14-4785-B226-DEB7BE060C27}" destId="{66941DD2-F69B-4C31-9DAB-DF84212481E0}" srcOrd="4" destOrd="0" presId="urn:microsoft.com/office/officeart/2005/8/layout/bProcess4"/>
    <dgm:cxn modelId="{AA66CD73-3629-418D-AF30-ECADDF1DD0A9}" type="presParOf" srcId="{66941DD2-F69B-4C31-9DAB-DF84212481E0}" destId="{75BC42A9-9F40-49F5-AE36-07857B7B61AD}" srcOrd="0" destOrd="0" presId="urn:microsoft.com/office/officeart/2005/8/layout/bProcess4"/>
    <dgm:cxn modelId="{5FE2B2BB-3F6F-48A5-BB16-A067B6A51133}" type="presParOf" srcId="{66941DD2-F69B-4C31-9DAB-DF84212481E0}" destId="{B15CA134-F74D-485C-B574-6E1DC109E8FB}" srcOrd="1" destOrd="0" presId="urn:microsoft.com/office/officeart/2005/8/layout/bProcess4"/>
    <dgm:cxn modelId="{D7D1E2F9-F38A-4B48-AE36-A601E64DAFFD}" type="presParOf" srcId="{B4BC7660-7F14-4785-B226-DEB7BE060C27}" destId="{8F99ACE5-4017-4E64-B92E-6E8C46D741BE}" srcOrd="5" destOrd="0" presId="urn:microsoft.com/office/officeart/2005/8/layout/bProcess4"/>
    <dgm:cxn modelId="{D6B420C9-14AE-463A-AE32-F2C9272E77F5}" type="presParOf" srcId="{B4BC7660-7F14-4785-B226-DEB7BE060C27}" destId="{E332B8CC-38A7-45D7-8DA5-0EB3D93E0B64}" srcOrd="6" destOrd="0" presId="urn:microsoft.com/office/officeart/2005/8/layout/bProcess4"/>
    <dgm:cxn modelId="{B2971D02-B51B-4172-BF0F-E83445A1DEDE}" type="presParOf" srcId="{E332B8CC-38A7-45D7-8DA5-0EB3D93E0B64}" destId="{065E52D3-6639-43A7-AE15-7FA9C53FD8B4}" srcOrd="0" destOrd="0" presId="urn:microsoft.com/office/officeart/2005/8/layout/bProcess4"/>
    <dgm:cxn modelId="{640E13DF-B624-4AB5-B4CA-8AC87DFB39F6}" type="presParOf" srcId="{E332B8CC-38A7-45D7-8DA5-0EB3D93E0B64}" destId="{A95052FE-81FD-460E-914D-A44C768BCBF3}" srcOrd="1" destOrd="0" presId="urn:microsoft.com/office/officeart/2005/8/layout/bProcess4"/>
    <dgm:cxn modelId="{E2AF9CFE-9502-4CB7-967A-85C3E6CE8DC7}" type="presParOf" srcId="{B4BC7660-7F14-4785-B226-DEB7BE060C27}" destId="{0699BE30-538B-4DD7-B3E3-A1859743B1A6}" srcOrd="7" destOrd="0" presId="urn:microsoft.com/office/officeart/2005/8/layout/bProcess4"/>
    <dgm:cxn modelId="{C9E640FB-1EB4-46C3-96CD-6FD4FF6930B8}" type="presParOf" srcId="{B4BC7660-7F14-4785-B226-DEB7BE060C27}" destId="{DA9D3D06-9B2F-48EF-86BA-89DD3BD5B57C}" srcOrd="8" destOrd="0" presId="urn:microsoft.com/office/officeart/2005/8/layout/bProcess4"/>
    <dgm:cxn modelId="{0AEBF3CB-6271-4026-A410-1C34E4C228CE}" type="presParOf" srcId="{DA9D3D06-9B2F-48EF-86BA-89DD3BD5B57C}" destId="{9A4FBEB5-0E4F-4CA0-8567-82BC280E3F74}" srcOrd="0" destOrd="0" presId="urn:microsoft.com/office/officeart/2005/8/layout/bProcess4"/>
    <dgm:cxn modelId="{A7626277-EE10-4ED1-997F-F718C7DED893}" type="presParOf" srcId="{DA9D3D06-9B2F-48EF-86BA-89DD3BD5B57C}" destId="{06BEBF3D-3BBC-469B-BD7A-92E39BE0D4F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A7DBE-DEDD-4B34-8FE1-D6A04594E3FC}">
      <dsp:nvSpPr>
        <dsp:cNvPr id="0" name=""/>
        <dsp:cNvSpPr/>
      </dsp:nvSpPr>
      <dsp:spPr>
        <a:xfrm>
          <a:off x="0" y="474185"/>
          <a:ext cx="8855241"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A73019-698B-411B-845B-3981E54B86E7}">
      <dsp:nvSpPr>
        <dsp:cNvPr id="0" name=""/>
        <dsp:cNvSpPr/>
      </dsp:nvSpPr>
      <dsp:spPr>
        <a:xfrm>
          <a:off x="442762" y="46145"/>
          <a:ext cx="6198668"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295" tIns="0" rIns="234295" bIns="0" numCol="1" spcCol="1270" anchor="ctr" anchorCtr="0">
          <a:noAutofit/>
        </a:bodyPr>
        <a:lstStyle/>
        <a:p>
          <a:pPr lvl="0" algn="l" defTabSz="889000">
            <a:lnSpc>
              <a:spcPct val="90000"/>
            </a:lnSpc>
            <a:spcBef>
              <a:spcPct val="0"/>
            </a:spcBef>
            <a:spcAft>
              <a:spcPct val="35000"/>
            </a:spcAft>
          </a:pPr>
          <a:r>
            <a:rPr lang="en-US" sz="2000" kern="1200" dirty="0">
              <a:latin typeface="Times New Roman" panose="02020603050405020304" pitchFamily="18" charset="0"/>
              <a:cs typeface="Times New Roman" panose="02020603050405020304" pitchFamily="18" charset="0"/>
            </a:rPr>
            <a:t>Equitable care is blocked by socioeconomic disparities, limited healthcare access, and cultural barriers</a:t>
          </a:r>
          <a:endParaRPr lang="aa-ET" sz="2000" kern="1200" dirty="0">
            <a:latin typeface="Times New Roman" panose="02020603050405020304" pitchFamily="18" charset="0"/>
            <a:cs typeface="Times New Roman" panose="02020603050405020304" pitchFamily="18" charset="0"/>
          </a:endParaRPr>
        </a:p>
      </dsp:txBody>
      <dsp:txXfrm>
        <a:off x="484552" y="87935"/>
        <a:ext cx="6115088" cy="772500"/>
      </dsp:txXfrm>
    </dsp:sp>
    <dsp:sp modelId="{0456F55E-6567-44AB-94CE-4560D4CCFCCB}">
      <dsp:nvSpPr>
        <dsp:cNvPr id="0" name=""/>
        <dsp:cNvSpPr/>
      </dsp:nvSpPr>
      <dsp:spPr>
        <a:xfrm>
          <a:off x="0" y="1789625"/>
          <a:ext cx="8855241"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C01B52-DF06-4E86-927F-ED5AAE85CF0A}">
      <dsp:nvSpPr>
        <dsp:cNvPr id="0" name=""/>
        <dsp:cNvSpPr/>
      </dsp:nvSpPr>
      <dsp:spPr>
        <a:xfrm>
          <a:off x="442762" y="1361585"/>
          <a:ext cx="6198668"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295" tIns="0" rIns="234295" bIns="0" numCol="1" spcCol="1270" anchor="ctr" anchorCtr="0">
          <a:noAutofit/>
        </a:bodyPr>
        <a:lstStyle/>
        <a:p>
          <a:pPr lvl="0" algn="l" defTabSz="889000">
            <a:lnSpc>
              <a:spcPct val="90000"/>
            </a:lnSpc>
            <a:spcBef>
              <a:spcPct val="0"/>
            </a:spcBef>
            <a:spcAft>
              <a:spcPct val="35000"/>
            </a:spcAft>
          </a:pPr>
          <a:r>
            <a:rPr lang="en-US" sz="2000" kern="1200" dirty="0">
              <a:latin typeface="Times New Roman" panose="02020603050405020304" pitchFamily="18" charset="0"/>
              <a:cs typeface="Times New Roman" panose="02020603050405020304" pitchFamily="18" charset="0"/>
            </a:rPr>
            <a:t>Access to essential medical services is hindered by financial instability, lack of insurance, and geographic barriers</a:t>
          </a:r>
          <a:endParaRPr lang="aa-ET" sz="2000" kern="1200" dirty="0">
            <a:latin typeface="Times New Roman" panose="02020603050405020304" pitchFamily="18" charset="0"/>
            <a:cs typeface="Times New Roman" panose="02020603050405020304" pitchFamily="18" charset="0"/>
          </a:endParaRPr>
        </a:p>
      </dsp:txBody>
      <dsp:txXfrm>
        <a:off x="484552" y="1403375"/>
        <a:ext cx="6115088" cy="772500"/>
      </dsp:txXfrm>
    </dsp:sp>
    <dsp:sp modelId="{498E1A8D-E855-469D-A90F-F2931BB800F3}">
      <dsp:nvSpPr>
        <dsp:cNvPr id="0" name=""/>
        <dsp:cNvSpPr/>
      </dsp:nvSpPr>
      <dsp:spPr>
        <a:xfrm>
          <a:off x="0" y="3105065"/>
          <a:ext cx="8855241"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0A7DDA-A954-4B0C-8225-3D8F88FAC069}">
      <dsp:nvSpPr>
        <dsp:cNvPr id="0" name=""/>
        <dsp:cNvSpPr/>
      </dsp:nvSpPr>
      <dsp:spPr>
        <a:xfrm>
          <a:off x="442762" y="2677025"/>
          <a:ext cx="6198668"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295" tIns="0" rIns="234295" bIns="0" numCol="1" spcCol="1270" anchor="ctr" anchorCtr="0">
          <a:noAutofit/>
        </a:bodyPr>
        <a:lstStyle/>
        <a:p>
          <a:pPr lvl="0" algn="l" defTabSz="889000">
            <a:lnSpc>
              <a:spcPct val="90000"/>
            </a:lnSpc>
            <a:spcBef>
              <a:spcPct val="0"/>
            </a:spcBef>
            <a:spcAft>
              <a:spcPct val="35000"/>
            </a:spcAft>
          </a:pPr>
          <a:r>
            <a:rPr lang="en-US" sz="2000" kern="1200" dirty="0">
              <a:latin typeface="Times New Roman" panose="02020603050405020304" pitchFamily="18" charset="0"/>
              <a:cs typeface="Times New Roman" panose="02020603050405020304" pitchFamily="18" charset="0"/>
            </a:rPr>
            <a:t>Nurses actively identify barriers preventing timely and effective treatment to improve healthcare services</a:t>
          </a:r>
          <a:endParaRPr lang="aa-ET" sz="2000" kern="1200" dirty="0">
            <a:latin typeface="Times New Roman" panose="02020603050405020304" pitchFamily="18" charset="0"/>
            <a:cs typeface="Times New Roman" panose="02020603050405020304" pitchFamily="18" charset="0"/>
          </a:endParaRPr>
        </a:p>
      </dsp:txBody>
      <dsp:txXfrm>
        <a:off x="484552" y="2718815"/>
        <a:ext cx="6115088" cy="772500"/>
      </dsp:txXfrm>
    </dsp:sp>
    <dsp:sp modelId="{3FFD9516-92AD-406D-A8F0-378A608805D8}">
      <dsp:nvSpPr>
        <dsp:cNvPr id="0" name=""/>
        <dsp:cNvSpPr/>
      </dsp:nvSpPr>
      <dsp:spPr>
        <a:xfrm>
          <a:off x="0" y="4420505"/>
          <a:ext cx="8855241"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4E2980-181F-423C-97F3-B3B54379760F}">
      <dsp:nvSpPr>
        <dsp:cNvPr id="0" name=""/>
        <dsp:cNvSpPr/>
      </dsp:nvSpPr>
      <dsp:spPr>
        <a:xfrm>
          <a:off x="442762" y="3992465"/>
          <a:ext cx="6198668"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295" tIns="0" rIns="234295" bIns="0" numCol="1" spcCol="1270" anchor="ctr" anchorCtr="0">
          <a:noAutofit/>
        </a:bodyPr>
        <a:lstStyle/>
        <a:p>
          <a:pPr lvl="0" algn="l" defTabSz="889000">
            <a:lnSpc>
              <a:spcPct val="90000"/>
            </a:lnSpc>
            <a:spcBef>
              <a:spcPct val="0"/>
            </a:spcBef>
            <a:spcAft>
              <a:spcPct val="35000"/>
            </a:spcAft>
          </a:pPr>
          <a:r>
            <a:rPr lang="en-US" sz="2000" kern="1200" dirty="0">
              <a:latin typeface="Times New Roman" panose="02020603050405020304" pitchFamily="18" charset="0"/>
              <a:cs typeface="Times New Roman" panose="02020603050405020304" pitchFamily="18" charset="0"/>
            </a:rPr>
            <a:t>As social change agents, nurses raise public awareness and work with policymakers</a:t>
          </a:r>
          <a:endParaRPr lang="aa-ET" sz="2000" kern="1200" dirty="0">
            <a:latin typeface="Times New Roman" panose="02020603050405020304" pitchFamily="18" charset="0"/>
            <a:cs typeface="Times New Roman" panose="02020603050405020304" pitchFamily="18" charset="0"/>
          </a:endParaRPr>
        </a:p>
      </dsp:txBody>
      <dsp:txXfrm>
        <a:off x="484552" y="4034255"/>
        <a:ext cx="6115088"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9EC2F-C27D-4393-AD1B-0D515C951AAF}">
      <dsp:nvSpPr>
        <dsp:cNvPr id="0" name=""/>
        <dsp:cNvSpPr/>
      </dsp:nvSpPr>
      <dsp:spPr>
        <a:xfrm>
          <a:off x="367242" y="1853"/>
          <a:ext cx="3651911" cy="219114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Times New Roman" panose="02020603050405020304" pitchFamily="18" charset="0"/>
              <a:cs typeface="Times New Roman" panose="02020603050405020304" pitchFamily="18" charset="0"/>
            </a:rPr>
            <a:t>Addresses barriers to healthcare access: financial insecurity, lack of insurance, and language/cultural diversity</a:t>
          </a:r>
          <a:endParaRPr lang="aa-ET" sz="2400" kern="1200" dirty="0">
            <a:solidFill>
              <a:schemeClr val="tx1"/>
            </a:solidFill>
            <a:latin typeface="Times New Roman" panose="02020603050405020304" pitchFamily="18" charset="0"/>
            <a:cs typeface="Times New Roman" panose="02020603050405020304" pitchFamily="18" charset="0"/>
          </a:endParaRPr>
        </a:p>
      </dsp:txBody>
      <dsp:txXfrm>
        <a:off x="367242" y="1853"/>
        <a:ext cx="3651911" cy="2191146"/>
      </dsp:txXfrm>
    </dsp:sp>
    <dsp:sp modelId="{4651269B-C3B9-42EB-BFA5-4F5E4B7192E1}">
      <dsp:nvSpPr>
        <dsp:cNvPr id="0" name=""/>
        <dsp:cNvSpPr/>
      </dsp:nvSpPr>
      <dsp:spPr>
        <a:xfrm>
          <a:off x="4384345" y="1853"/>
          <a:ext cx="3651911" cy="2191146"/>
        </a:xfrm>
        <a:prstGeom prst="rect">
          <a:avLst/>
        </a:prstGeom>
        <a:solidFill>
          <a:schemeClr val="accent4">
            <a:hueOff val="-2876795"/>
            <a:satOff val="-18335"/>
            <a:lumOff val="19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Times New Roman" panose="02020603050405020304" pitchFamily="18" charset="0"/>
              <a:cs typeface="Times New Roman" panose="02020603050405020304" pitchFamily="18" charset="0"/>
            </a:rPr>
            <a:t>Highlights the need for inclusive and accessible healthcare solutions</a:t>
          </a:r>
          <a:endParaRPr lang="aa-ET" sz="2400" kern="1200" dirty="0">
            <a:solidFill>
              <a:schemeClr val="tx1"/>
            </a:solidFill>
            <a:latin typeface="Times New Roman" panose="02020603050405020304" pitchFamily="18" charset="0"/>
            <a:cs typeface="Times New Roman" panose="02020603050405020304" pitchFamily="18" charset="0"/>
          </a:endParaRPr>
        </a:p>
      </dsp:txBody>
      <dsp:txXfrm>
        <a:off x="4384345" y="1853"/>
        <a:ext cx="3651911" cy="2191146"/>
      </dsp:txXfrm>
    </dsp:sp>
    <dsp:sp modelId="{B0A36D93-EDAF-4599-A593-82E0BF67B1BE}">
      <dsp:nvSpPr>
        <dsp:cNvPr id="0" name=""/>
        <dsp:cNvSpPr/>
      </dsp:nvSpPr>
      <dsp:spPr>
        <a:xfrm>
          <a:off x="2375793" y="2558191"/>
          <a:ext cx="3651911" cy="2191146"/>
        </a:xfrm>
        <a:prstGeom prst="rect">
          <a:avLst/>
        </a:prstGeom>
        <a:solidFill>
          <a:schemeClr val="accent4">
            <a:hueOff val="-5753590"/>
            <a:satOff val="-36669"/>
            <a:lumOff val="3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Times New Roman" panose="02020603050405020304" pitchFamily="18" charset="0"/>
              <a:cs typeface="Times New Roman" panose="02020603050405020304" pitchFamily="18" charset="0"/>
            </a:rPr>
            <a:t>Calls for targeted interventions, including culturally competent care, expanded healthcare coverage, and community-based support systems</a:t>
          </a:r>
          <a:endParaRPr lang="aa-ET" sz="2400" kern="1200" dirty="0">
            <a:solidFill>
              <a:schemeClr val="tx1"/>
            </a:solidFill>
            <a:latin typeface="Times New Roman" panose="02020603050405020304" pitchFamily="18" charset="0"/>
            <a:cs typeface="Times New Roman" panose="02020603050405020304" pitchFamily="18" charset="0"/>
          </a:endParaRPr>
        </a:p>
      </dsp:txBody>
      <dsp:txXfrm>
        <a:off x="2375793" y="2558191"/>
        <a:ext cx="3651911" cy="21911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3B9D9-EDFC-460A-AD1C-4B80A92CF37B}">
      <dsp:nvSpPr>
        <dsp:cNvPr id="0" name=""/>
        <dsp:cNvSpPr/>
      </dsp:nvSpPr>
      <dsp:spPr>
        <a:xfrm>
          <a:off x="992" y="31340"/>
          <a:ext cx="3869531" cy="2321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Union Community Health Center</a:t>
          </a:r>
        </a:p>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Address: 260 East 188th Street, Bronx, NY 10458</a:t>
          </a:r>
          <a:endParaRPr lang="aa-ET" sz="2000" b="0" kern="1200" dirty="0">
            <a:latin typeface="Times New Roman" panose="02020603050405020304" pitchFamily="18" charset="0"/>
            <a:cs typeface="Times New Roman" panose="02020603050405020304" pitchFamily="18" charset="0"/>
          </a:endParaRPr>
        </a:p>
      </dsp:txBody>
      <dsp:txXfrm>
        <a:off x="992" y="31340"/>
        <a:ext cx="3869531" cy="2321718"/>
      </dsp:txXfrm>
    </dsp:sp>
    <dsp:sp modelId="{84C92D0C-5688-481B-B206-C33C624F002F}">
      <dsp:nvSpPr>
        <dsp:cNvPr id="0" name=""/>
        <dsp:cNvSpPr/>
      </dsp:nvSpPr>
      <dsp:spPr>
        <a:xfrm>
          <a:off x="4257476" y="31340"/>
          <a:ext cx="3869531" cy="2321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atin typeface="Times New Roman" panose="02020603050405020304" pitchFamily="18" charset="0"/>
              <a:cs typeface="Times New Roman" panose="02020603050405020304" pitchFamily="18" charset="0"/>
            </a:rPr>
            <a:t>BronxWorks</a:t>
          </a:r>
          <a:endParaRPr lang="en-US" sz="2000" b="1"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Address: 1130 Grand Concourse, Bronx, NY 10456</a:t>
          </a:r>
          <a:endParaRPr lang="aa-ET" sz="2000" b="0" kern="1200" dirty="0">
            <a:latin typeface="Times New Roman" panose="02020603050405020304" pitchFamily="18" charset="0"/>
            <a:cs typeface="Times New Roman" panose="02020603050405020304" pitchFamily="18" charset="0"/>
          </a:endParaRPr>
        </a:p>
      </dsp:txBody>
      <dsp:txXfrm>
        <a:off x="4257476" y="31340"/>
        <a:ext cx="3869531" cy="2321718"/>
      </dsp:txXfrm>
    </dsp:sp>
    <dsp:sp modelId="{08B55F92-4750-4930-8B20-B3231613208D}">
      <dsp:nvSpPr>
        <dsp:cNvPr id="0" name=""/>
        <dsp:cNvSpPr/>
      </dsp:nvSpPr>
      <dsp:spPr>
        <a:xfrm>
          <a:off x="992" y="2740012"/>
          <a:ext cx="3869531" cy="2321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NYC Health + Hospitals/Gotham Health </a:t>
          </a:r>
          <a:r>
            <a:rPr lang="en-US" sz="2000" b="1" kern="1200" dirty="0" err="1" smtClean="0">
              <a:latin typeface="Times New Roman" panose="02020603050405020304" pitchFamily="18" charset="0"/>
              <a:cs typeface="Times New Roman" panose="02020603050405020304" pitchFamily="18" charset="0"/>
            </a:rPr>
            <a:t>Morrisania</a:t>
          </a:r>
          <a:endParaRPr lang="en-US" sz="2000" b="1"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Address: 1225 Gerard Avenue, Bronx, NY 10452</a:t>
          </a:r>
          <a:endParaRPr lang="aa-ET" sz="2000" b="0" kern="1200" dirty="0">
            <a:latin typeface="Times New Roman" panose="02020603050405020304" pitchFamily="18" charset="0"/>
            <a:cs typeface="Times New Roman" panose="02020603050405020304" pitchFamily="18" charset="0"/>
          </a:endParaRPr>
        </a:p>
      </dsp:txBody>
      <dsp:txXfrm>
        <a:off x="992" y="2740012"/>
        <a:ext cx="3869531" cy="2321718"/>
      </dsp:txXfrm>
    </dsp:sp>
    <dsp:sp modelId="{94D04B61-6723-4665-848D-8187B8197864}">
      <dsp:nvSpPr>
        <dsp:cNvPr id="0" name=""/>
        <dsp:cNvSpPr/>
      </dsp:nvSpPr>
      <dsp:spPr>
        <a:xfrm>
          <a:off x="4257476" y="2740012"/>
          <a:ext cx="3869531" cy="2321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Montefiore Mobile Health Program</a:t>
          </a:r>
        </a:p>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Address: Mobile services in the Bronx neighborhoods</a:t>
          </a:r>
          <a:endParaRPr lang="aa-ET" sz="2000" b="0" kern="1200" dirty="0">
            <a:latin typeface="Times New Roman" panose="02020603050405020304" pitchFamily="18" charset="0"/>
            <a:cs typeface="Times New Roman" panose="02020603050405020304" pitchFamily="18" charset="0"/>
          </a:endParaRPr>
        </a:p>
      </dsp:txBody>
      <dsp:txXfrm>
        <a:off x="4257476" y="2740012"/>
        <a:ext cx="3869531" cy="2321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3607C-FB6E-4482-BB65-36686485C814}">
      <dsp:nvSpPr>
        <dsp:cNvPr id="0" name=""/>
        <dsp:cNvSpPr/>
      </dsp:nvSpPr>
      <dsp:spPr>
        <a:xfrm>
          <a:off x="1960782" y="0"/>
          <a:ext cx="4903944" cy="4241800"/>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a:solidFill>
                <a:schemeClr val="bg1"/>
              </a:solidFill>
              <a:latin typeface="Times New Roman" panose="02020603050405020304" pitchFamily="18" charset="0"/>
              <a:cs typeface="Times New Roman" panose="02020603050405020304" pitchFamily="18" charset="0"/>
            </a:rPr>
            <a:t>Recognize and address mental health as a Social Determinant of Health. Implement culturally competent, bilingual mental health services to reduce inequities in access and outcomes</a:t>
          </a:r>
          <a:endParaRPr lang="aa-ET" sz="2400" b="0" kern="1200" dirty="0">
            <a:solidFill>
              <a:schemeClr val="bg1"/>
            </a:solidFill>
            <a:latin typeface="Times New Roman" panose="02020603050405020304" pitchFamily="18" charset="0"/>
            <a:cs typeface="Times New Roman" panose="02020603050405020304" pitchFamily="18" charset="0"/>
          </a:endParaRPr>
        </a:p>
      </dsp:txBody>
      <dsp:txXfrm>
        <a:off x="2773405" y="702900"/>
        <a:ext cx="3278698" cy="2836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09D9D-A052-441D-9BFF-9A0E2482CF93}">
      <dsp:nvSpPr>
        <dsp:cNvPr id="0" name=""/>
        <dsp:cNvSpPr/>
      </dsp:nvSpPr>
      <dsp:spPr>
        <a:xfrm>
          <a:off x="6921954" y="1037725"/>
          <a:ext cx="2715454" cy="27159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8D4E2C-C1D4-49D2-BC28-BB8D066D8EFD}">
      <dsp:nvSpPr>
        <dsp:cNvPr id="0" name=""/>
        <dsp:cNvSpPr/>
      </dsp:nvSpPr>
      <dsp:spPr>
        <a:xfrm>
          <a:off x="7012115" y="1128273"/>
          <a:ext cx="2535131" cy="253486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latin typeface="Times New Roman" panose="02020603050405020304" pitchFamily="18" charset="0"/>
              <a:cs typeface="Times New Roman" panose="02020603050405020304" pitchFamily="18" charset="0"/>
            </a:rPr>
            <a:t>Food Security Programs: </a:t>
          </a:r>
          <a:r>
            <a:rPr lang="en-US" sz="1600" b="0" kern="1200" dirty="0">
              <a:latin typeface="Times New Roman" panose="02020603050405020304" pitchFamily="18" charset="0"/>
              <a:cs typeface="Times New Roman" panose="02020603050405020304" pitchFamily="18" charset="0"/>
            </a:rPr>
            <a:t>Increasing reach by extending hours for working individuals and providing fresher options through local farm partnerships</a:t>
          </a:r>
          <a:endParaRPr lang="aa-ET" sz="1600" b="0" kern="1200" dirty="0">
            <a:latin typeface="Times New Roman" panose="02020603050405020304" pitchFamily="18" charset="0"/>
            <a:cs typeface="Times New Roman" panose="02020603050405020304" pitchFamily="18" charset="0"/>
          </a:endParaRPr>
        </a:p>
      </dsp:txBody>
      <dsp:txXfrm>
        <a:off x="7374530" y="1490464"/>
        <a:ext cx="1810303" cy="1810479"/>
      </dsp:txXfrm>
    </dsp:sp>
    <dsp:sp modelId="{0379F94B-EF44-4A86-A8B2-572FF085D5E3}">
      <dsp:nvSpPr>
        <dsp:cNvPr id="0" name=""/>
        <dsp:cNvSpPr/>
      </dsp:nvSpPr>
      <dsp:spPr>
        <a:xfrm rot="2700000">
          <a:off x="4118724" y="1041008"/>
          <a:ext cx="2708914" cy="270891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DEDB75-BA14-41AB-8ED4-86BE74C19010}">
      <dsp:nvSpPr>
        <dsp:cNvPr id="0" name=""/>
        <dsp:cNvSpPr/>
      </dsp:nvSpPr>
      <dsp:spPr>
        <a:xfrm>
          <a:off x="4205615" y="1128273"/>
          <a:ext cx="2535131" cy="253486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latin typeface="Times New Roman" panose="02020603050405020304" pitchFamily="18" charset="0"/>
              <a:cs typeface="Times New Roman" panose="02020603050405020304" pitchFamily="18" charset="0"/>
            </a:rPr>
            <a:t>Mental Health Services: </a:t>
          </a:r>
          <a:r>
            <a:rPr lang="en-US" sz="1600" b="0" kern="1200" dirty="0">
              <a:latin typeface="Times New Roman" panose="02020603050405020304" pitchFamily="18" charset="0"/>
              <a:cs typeface="Times New Roman" panose="02020603050405020304" pitchFamily="18" charset="0"/>
            </a:rPr>
            <a:t>Enhancing support through more bilingual therapists, mobile services, and destigmatizing community workshops and support groups</a:t>
          </a:r>
          <a:endParaRPr lang="aa-ET" sz="1600" b="0" kern="1200" dirty="0">
            <a:latin typeface="Times New Roman" panose="02020603050405020304" pitchFamily="18" charset="0"/>
            <a:cs typeface="Times New Roman" panose="02020603050405020304" pitchFamily="18" charset="0"/>
          </a:endParaRPr>
        </a:p>
      </dsp:txBody>
      <dsp:txXfrm>
        <a:off x="4568030" y="1490464"/>
        <a:ext cx="1810303" cy="1810479"/>
      </dsp:txXfrm>
    </dsp:sp>
    <dsp:sp modelId="{A2C2337B-256B-4B1E-AC34-D0C0E67F570E}">
      <dsp:nvSpPr>
        <dsp:cNvPr id="0" name=""/>
        <dsp:cNvSpPr/>
      </dsp:nvSpPr>
      <dsp:spPr>
        <a:xfrm rot="2700000">
          <a:off x="1312224" y="1041008"/>
          <a:ext cx="2708914" cy="270891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D43F14-146D-41CC-9699-8CDE996ACE1C}">
      <dsp:nvSpPr>
        <dsp:cNvPr id="0" name=""/>
        <dsp:cNvSpPr/>
      </dsp:nvSpPr>
      <dsp:spPr>
        <a:xfrm>
          <a:off x="1399115" y="1128273"/>
          <a:ext cx="2535131" cy="253486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latin typeface="Times New Roman" panose="02020603050405020304" pitchFamily="18" charset="0"/>
              <a:cs typeface="Times New Roman" panose="02020603050405020304" pitchFamily="18" charset="0"/>
            </a:rPr>
            <a:t>Community Health Clinics: </a:t>
          </a:r>
          <a:r>
            <a:rPr lang="en-US" sz="1600" kern="1200" dirty="0">
              <a:latin typeface="Times New Roman" panose="02020603050405020304" pitchFamily="18" charset="0"/>
              <a:cs typeface="Times New Roman" panose="02020603050405020304" pitchFamily="18" charset="0"/>
            </a:rPr>
            <a:t>Improving access by offering evening and weekend clinic hours</a:t>
          </a:r>
          <a:endParaRPr lang="aa-ET" sz="1600" kern="1200" dirty="0">
            <a:latin typeface="Times New Roman" panose="02020603050405020304" pitchFamily="18" charset="0"/>
            <a:cs typeface="Times New Roman" panose="02020603050405020304" pitchFamily="18" charset="0"/>
          </a:endParaRPr>
        </a:p>
      </dsp:txBody>
      <dsp:txXfrm>
        <a:off x="1761530" y="1490464"/>
        <a:ext cx="1810303" cy="18104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D368D-5880-4B39-9FF3-258B005B4CF1}">
      <dsp:nvSpPr>
        <dsp:cNvPr id="0" name=""/>
        <dsp:cNvSpPr/>
      </dsp:nvSpPr>
      <dsp:spPr>
        <a:xfrm>
          <a:off x="1619" y="1239286"/>
          <a:ext cx="1358887" cy="135888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57BE0D5A-B44E-4735-B7B4-985F4E40FE5E}">
      <dsp:nvSpPr>
        <dsp:cNvPr id="0" name=""/>
        <dsp:cNvSpPr/>
      </dsp:nvSpPr>
      <dsp:spPr>
        <a:xfrm>
          <a:off x="166133" y="1916481"/>
          <a:ext cx="1472286" cy="163516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Times New Roman" panose="02020603050405020304" pitchFamily="18" charset="0"/>
              <a:cs typeface="Times New Roman" panose="02020603050405020304" pitchFamily="18" charset="0"/>
            </a:rPr>
            <a:t>Missing Resource: </a:t>
          </a:r>
          <a:r>
            <a:rPr lang="en-US" sz="1400" b="0" kern="1200" dirty="0">
              <a:latin typeface="Times New Roman" panose="02020603050405020304" pitchFamily="18" charset="0"/>
              <a:cs typeface="Times New Roman" panose="02020603050405020304" pitchFamily="18" charset="0"/>
            </a:rPr>
            <a:t>Bilingual mental health services are currently lacking</a:t>
          </a:r>
          <a:endParaRPr lang="aa-ET" sz="1400" b="0" kern="1200" dirty="0">
            <a:latin typeface="Times New Roman" panose="02020603050405020304" pitchFamily="18" charset="0"/>
            <a:cs typeface="Times New Roman" panose="02020603050405020304" pitchFamily="18" charset="0"/>
          </a:endParaRPr>
        </a:p>
      </dsp:txBody>
      <dsp:txXfrm>
        <a:off x="209255" y="1959603"/>
        <a:ext cx="1386042" cy="1548919"/>
      </dsp:txXfrm>
    </dsp:sp>
    <dsp:sp modelId="{60BC9BF4-B840-4A41-BC1F-4647E1B7E7FE}">
      <dsp:nvSpPr>
        <dsp:cNvPr id="0" name=""/>
        <dsp:cNvSpPr/>
      </dsp:nvSpPr>
      <dsp:spPr>
        <a:xfrm rot="6219">
          <a:off x="1642102" y="1757462"/>
          <a:ext cx="281597" cy="32652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aa-ET" sz="1400" kern="1200"/>
        </a:p>
      </dsp:txBody>
      <dsp:txXfrm>
        <a:off x="1642102" y="1822690"/>
        <a:ext cx="197118" cy="195913"/>
      </dsp:txXfrm>
    </dsp:sp>
    <dsp:sp modelId="{B38F28B9-2259-4694-BA58-567CB1504769}">
      <dsp:nvSpPr>
        <dsp:cNvPr id="0" name=""/>
        <dsp:cNvSpPr/>
      </dsp:nvSpPr>
      <dsp:spPr>
        <a:xfrm>
          <a:off x="2165068" y="1243200"/>
          <a:ext cx="1358887" cy="135888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a:ln>
          <a:noFill/>
        </a:ln>
        <a:effectLst/>
      </dsp:spPr>
      <dsp:style>
        <a:lnRef idx="0">
          <a:scrgbClr r="0" g="0" b="0"/>
        </a:lnRef>
        <a:fillRef idx="1">
          <a:scrgbClr r="0" g="0" b="0"/>
        </a:fillRef>
        <a:effectRef idx="2">
          <a:scrgbClr r="0" g="0" b="0"/>
        </a:effectRef>
        <a:fontRef idx="minor"/>
      </dsp:style>
    </dsp:sp>
    <dsp:sp modelId="{1E8FF838-5513-4A71-AC75-9B104114A58E}">
      <dsp:nvSpPr>
        <dsp:cNvPr id="0" name=""/>
        <dsp:cNvSpPr/>
      </dsp:nvSpPr>
      <dsp:spPr>
        <a:xfrm>
          <a:off x="2291513" y="1928222"/>
          <a:ext cx="1548425" cy="161950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Times New Roman" panose="02020603050405020304" pitchFamily="18" charset="0"/>
              <a:cs typeface="Times New Roman" panose="02020603050405020304" pitchFamily="18" charset="0"/>
            </a:rPr>
            <a:t>Identified Need: </a:t>
          </a:r>
          <a:r>
            <a:rPr lang="en-US" sz="1400" b="0" kern="1200" dirty="0">
              <a:latin typeface="Times New Roman" panose="02020603050405020304" pitchFamily="18" charset="0"/>
              <a:cs typeface="Times New Roman" panose="02020603050405020304" pitchFamily="18" charset="0"/>
            </a:rPr>
            <a:t>Non-English speakers require mental health services tailored to their language</a:t>
          </a:r>
          <a:endParaRPr lang="aa-ET" sz="1400" b="0" kern="1200" dirty="0">
            <a:latin typeface="Times New Roman" panose="02020603050405020304" pitchFamily="18" charset="0"/>
            <a:cs typeface="Times New Roman" panose="02020603050405020304" pitchFamily="18" charset="0"/>
          </a:endParaRPr>
        </a:p>
      </dsp:txBody>
      <dsp:txXfrm>
        <a:off x="2336865" y="1973574"/>
        <a:ext cx="1457721" cy="1528804"/>
      </dsp:txXfrm>
    </dsp:sp>
    <dsp:sp modelId="{53139E02-A1B8-4269-9026-8C4103522FF1}">
      <dsp:nvSpPr>
        <dsp:cNvPr id="0" name=""/>
        <dsp:cNvSpPr/>
      </dsp:nvSpPr>
      <dsp:spPr>
        <a:xfrm rot="10901">
          <a:off x="3818876" y="1762940"/>
          <a:ext cx="294922" cy="32652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aa-ET" sz="1400" kern="1200"/>
        </a:p>
      </dsp:txBody>
      <dsp:txXfrm>
        <a:off x="3818876" y="1828104"/>
        <a:ext cx="206445" cy="195913"/>
      </dsp:txXfrm>
    </dsp:sp>
    <dsp:sp modelId="{7AE8DFA4-A154-4AAF-9BA1-6D04B280F6E2}">
      <dsp:nvSpPr>
        <dsp:cNvPr id="0" name=""/>
        <dsp:cNvSpPr/>
      </dsp:nvSpPr>
      <dsp:spPr>
        <a:xfrm>
          <a:off x="4366587" y="1250181"/>
          <a:ext cx="1358887" cy="135888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a:ln>
          <a:noFill/>
        </a:ln>
        <a:effectLst/>
      </dsp:spPr>
      <dsp:style>
        <a:lnRef idx="0">
          <a:scrgbClr r="0" g="0" b="0"/>
        </a:lnRef>
        <a:fillRef idx="1">
          <a:scrgbClr r="0" g="0" b="0"/>
        </a:fillRef>
        <a:effectRef idx="2">
          <a:scrgbClr r="0" g="0" b="0"/>
        </a:effectRef>
        <a:fontRef idx="minor"/>
      </dsp:style>
    </dsp:sp>
    <dsp:sp modelId="{835967F4-42BE-49DF-8D73-DC2E8B0689FC}">
      <dsp:nvSpPr>
        <dsp:cNvPr id="0" name=""/>
        <dsp:cNvSpPr/>
      </dsp:nvSpPr>
      <dsp:spPr>
        <a:xfrm>
          <a:off x="4508503" y="1949166"/>
          <a:ext cx="1517483" cy="159158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Times New Roman" panose="02020603050405020304" pitchFamily="18" charset="0"/>
              <a:cs typeface="Times New Roman" panose="02020603050405020304" pitchFamily="18" charset="0"/>
            </a:rPr>
            <a:t>Underlying Reason: </a:t>
          </a:r>
          <a:r>
            <a:rPr lang="en-US" sz="1200" b="0" kern="1200" dirty="0">
              <a:latin typeface="Times New Roman" panose="02020603050405020304" pitchFamily="18" charset="0"/>
              <a:cs typeface="Times New Roman" panose="02020603050405020304" pitchFamily="18" charset="0"/>
            </a:rPr>
            <a:t>Language barriers prevent non-English speakers from accessing proper mental health care.</a:t>
          </a:r>
          <a:endParaRPr lang="aa-ET" sz="1200" b="0" kern="1200" dirty="0">
            <a:latin typeface="Times New Roman" panose="02020603050405020304" pitchFamily="18" charset="0"/>
            <a:cs typeface="Times New Roman" panose="02020603050405020304" pitchFamily="18" charset="0"/>
          </a:endParaRPr>
        </a:p>
      </dsp:txBody>
      <dsp:txXfrm>
        <a:off x="4552949" y="1993612"/>
        <a:ext cx="1428591" cy="1502691"/>
      </dsp:txXfrm>
    </dsp:sp>
    <dsp:sp modelId="{3A60C138-A445-4A44-82B6-64EC15BBD562}">
      <dsp:nvSpPr>
        <dsp:cNvPr id="0" name=""/>
        <dsp:cNvSpPr/>
      </dsp:nvSpPr>
      <dsp:spPr>
        <a:xfrm rot="23870">
          <a:off x="6014977" y="1774097"/>
          <a:ext cx="289513" cy="32652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aa-ET" sz="1400" kern="1200"/>
        </a:p>
      </dsp:txBody>
      <dsp:txXfrm>
        <a:off x="6014978" y="1839099"/>
        <a:ext cx="202659" cy="195913"/>
      </dsp:txXfrm>
    </dsp:sp>
    <dsp:sp modelId="{1C30E1BF-7117-4EDE-A9D8-9D652B22D076}">
      <dsp:nvSpPr>
        <dsp:cNvPr id="0" name=""/>
        <dsp:cNvSpPr/>
      </dsp:nvSpPr>
      <dsp:spPr>
        <a:xfrm>
          <a:off x="6552634" y="1265360"/>
          <a:ext cx="1358887" cy="135888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9CB4E86B-57AF-4F7B-BE61-CC468DA01B96}">
      <dsp:nvSpPr>
        <dsp:cNvPr id="0" name=""/>
        <dsp:cNvSpPr/>
      </dsp:nvSpPr>
      <dsp:spPr>
        <a:xfrm>
          <a:off x="6633122" y="1994702"/>
          <a:ext cx="1640340" cy="153086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Times New Roman" panose="02020603050405020304" pitchFamily="18" charset="0"/>
              <a:cs typeface="Times New Roman" panose="02020603050405020304" pitchFamily="18" charset="0"/>
            </a:rPr>
            <a:t>Proposed Solution: </a:t>
          </a:r>
          <a:r>
            <a:rPr lang="en-US" sz="1400" kern="1200" dirty="0">
              <a:latin typeface="Times New Roman" panose="02020603050405020304" pitchFamily="18" charset="0"/>
              <a:cs typeface="Times New Roman" panose="02020603050405020304" pitchFamily="18" charset="0"/>
            </a:rPr>
            <a:t>Address this gap by hiring bilingual therapists or offering comprehensive translation services</a:t>
          </a:r>
          <a:endParaRPr lang="aa-ET" sz="1400" kern="1200" dirty="0">
            <a:latin typeface="Times New Roman" panose="02020603050405020304" pitchFamily="18" charset="0"/>
            <a:cs typeface="Times New Roman" panose="02020603050405020304" pitchFamily="18" charset="0"/>
          </a:endParaRPr>
        </a:p>
      </dsp:txBody>
      <dsp:txXfrm>
        <a:off x="6677960" y="2039540"/>
        <a:ext cx="1550664" cy="1441192"/>
      </dsp:txXfrm>
    </dsp:sp>
    <dsp:sp modelId="{E60DBB14-DCC1-4A64-A1A7-E68923D7445A}">
      <dsp:nvSpPr>
        <dsp:cNvPr id="0" name=""/>
        <dsp:cNvSpPr/>
      </dsp:nvSpPr>
      <dsp:spPr>
        <a:xfrm rot="21498422">
          <a:off x="8228955" y="1747384"/>
          <a:ext cx="317641" cy="32652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aa-ET" sz="1400" kern="1200"/>
        </a:p>
      </dsp:txBody>
      <dsp:txXfrm>
        <a:off x="8228976" y="1814096"/>
        <a:ext cx="222349" cy="195913"/>
      </dsp:txXfrm>
    </dsp:sp>
    <dsp:sp modelId="{D782FBE6-8CA5-4067-A555-1DECF616DE33}">
      <dsp:nvSpPr>
        <dsp:cNvPr id="0" name=""/>
        <dsp:cNvSpPr/>
      </dsp:nvSpPr>
      <dsp:spPr>
        <a:xfrm>
          <a:off x="8818673" y="1198384"/>
          <a:ext cx="1358887" cy="135888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1000" r="-71000"/>
          </a:stretch>
        </a:blipFill>
        <a:ln>
          <a:noFill/>
        </a:ln>
        <a:effectLst/>
      </dsp:spPr>
      <dsp:style>
        <a:lnRef idx="0">
          <a:scrgbClr r="0" g="0" b="0"/>
        </a:lnRef>
        <a:fillRef idx="1">
          <a:scrgbClr r="0" g="0" b="0"/>
        </a:fillRef>
        <a:effectRef idx="2">
          <a:scrgbClr r="0" g="0" b="0"/>
        </a:effectRef>
        <a:fontRef idx="minor"/>
      </dsp:style>
    </dsp:sp>
    <dsp:sp modelId="{41F03BB4-BAD5-49AB-8F2E-B133D5B550BD}">
      <dsp:nvSpPr>
        <dsp:cNvPr id="0" name=""/>
        <dsp:cNvSpPr/>
      </dsp:nvSpPr>
      <dsp:spPr>
        <a:xfrm>
          <a:off x="9014557" y="1960876"/>
          <a:ext cx="1372422" cy="157596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Times New Roman" panose="02020603050405020304" pitchFamily="18" charset="0"/>
              <a:cs typeface="Times New Roman" panose="02020603050405020304" pitchFamily="18" charset="0"/>
            </a:rPr>
            <a:t>Expected Outcome</a:t>
          </a:r>
          <a:r>
            <a:rPr lang="en-US" sz="1400" kern="1200" dirty="0">
              <a:latin typeface="Times New Roman" panose="02020603050405020304" pitchFamily="18" charset="0"/>
              <a:cs typeface="Times New Roman" panose="02020603050405020304" pitchFamily="18" charset="0"/>
            </a:rPr>
            <a:t>: Improved access to mental health care for non-English speaking populations</a:t>
          </a:r>
          <a:endParaRPr lang="aa-ET" sz="1400" kern="1200" dirty="0">
            <a:latin typeface="Times New Roman" panose="02020603050405020304" pitchFamily="18" charset="0"/>
            <a:cs typeface="Times New Roman" panose="02020603050405020304" pitchFamily="18" charset="0"/>
          </a:endParaRPr>
        </a:p>
      </dsp:txBody>
      <dsp:txXfrm>
        <a:off x="9054754" y="2001073"/>
        <a:ext cx="1292028" cy="14955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2A096-0EC9-4B5D-B847-9D0465FB4B7B}">
      <dsp:nvSpPr>
        <dsp:cNvPr id="0" name=""/>
        <dsp:cNvSpPr/>
      </dsp:nvSpPr>
      <dsp:spPr>
        <a:xfrm>
          <a:off x="683700" y="0"/>
          <a:ext cx="7748609" cy="459621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FED3CF-CBD9-4EAF-8FDB-083CBB061FB1}">
      <dsp:nvSpPr>
        <dsp:cNvPr id="0" name=""/>
        <dsp:cNvSpPr/>
      </dsp:nvSpPr>
      <dsp:spPr>
        <a:xfrm>
          <a:off x="3115" y="1378864"/>
          <a:ext cx="2024395" cy="18384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Times New Roman" panose="02020603050405020304" pitchFamily="18" charset="0"/>
              <a:cs typeface="Times New Roman" panose="02020603050405020304" pitchFamily="18" charset="0"/>
            </a:rPr>
            <a:t>Effective Communication: Customize communication approaches to resonate with the population's unique characteristics and needs</a:t>
          </a:r>
          <a:endParaRPr lang="aa-ET" sz="1400" kern="1200" dirty="0">
            <a:latin typeface="Times New Roman" panose="02020603050405020304" pitchFamily="18" charset="0"/>
            <a:cs typeface="Times New Roman" panose="02020603050405020304" pitchFamily="18" charset="0"/>
          </a:endParaRPr>
        </a:p>
      </dsp:txBody>
      <dsp:txXfrm>
        <a:off x="92862" y="1468611"/>
        <a:ext cx="1844901" cy="1658992"/>
      </dsp:txXfrm>
    </dsp:sp>
    <dsp:sp modelId="{EEAF3D9A-F639-4B85-B9AF-68FC164D8C38}">
      <dsp:nvSpPr>
        <dsp:cNvPr id="0" name=""/>
        <dsp:cNvSpPr/>
      </dsp:nvSpPr>
      <dsp:spPr>
        <a:xfrm>
          <a:off x="2364910" y="1378864"/>
          <a:ext cx="2024395" cy="18384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Times New Roman" panose="02020603050405020304" pitchFamily="18" charset="0"/>
              <a:cs typeface="Times New Roman" panose="02020603050405020304" pitchFamily="18" charset="0"/>
            </a:rPr>
            <a:t>Accessible Education: Create health education materials in multiple languages to reach non-English speaking individuals.</a:t>
          </a:r>
          <a:endParaRPr lang="aa-ET" sz="1600" kern="1200" dirty="0">
            <a:latin typeface="Times New Roman" panose="02020603050405020304" pitchFamily="18" charset="0"/>
            <a:cs typeface="Times New Roman" panose="02020603050405020304" pitchFamily="18" charset="0"/>
          </a:endParaRPr>
        </a:p>
      </dsp:txBody>
      <dsp:txXfrm>
        <a:off x="2454657" y="1468611"/>
        <a:ext cx="1844901" cy="1658992"/>
      </dsp:txXfrm>
    </dsp:sp>
    <dsp:sp modelId="{3721D5F1-9333-43C4-AA34-E71979DAF0A1}">
      <dsp:nvSpPr>
        <dsp:cNvPr id="0" name=""/>
        <dsp:cNvSpPr/>
      </dsp:nvSpPr>
      <dsp:spPr>
        <a:xfrm>
          <a:off x="4726705" y="1378864"/>
          <a:ext cx="2024395" cy="18384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Times New Roman" panose="02020603050405020304" pitchFamily="18" charset="0"/>
              <a:cs typeface="Times New Roman" panose="02020603050405020304" pitchFamily="18" charset="0"/>
            </a:rPr>
            <a:t>Direct Engagement: Organize community wellness events for direct interaction, education, and building trust</a:t>
          </a:r>
          <a:endParaRPr lang="aa-ET" sz="1600" kern="1200" dirty="0">
            <a:latin typeface="Times New Roman" panose="02020603050405020304" pitchFamily="18" charset="0"/>
            <a:cs typeface="Times New Roman" panose="02020603050405020304" pitchFamily="18" charset="0"/>
          </a:endParaRPr>
        </a:p>
      </dsp:txBody>
      <dsp:txXfrm>
        <a:off x="4816452" y="1468611"/>
        <a:ext cx="1844901" cy="1658992"/>
      </dsp:txXfrm>
    </dsp:sp>
    <dsp:sp modelId="{A76455D4-FA56-4C8D-9596-30E6FDDC345C}">
      <dsp:nvSpPr>
        <dsp:cNvPr id="0" name=""/>
        <dsp:cNvSpPr/>
      </dsp:nvSpPr>
      <dsp:spPr>
        <a:xfrm>
          <a:off x="7088499" y="1378864"/>
          <a:ext cx="2024395" cy="18384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Times New Roman" panose="02020603050405020304" pitchFamily="18" charset="0"/>
              <a:cs typeface="Times New Roman" panose="02020603050405020304" pitchFamily="18" charset="0"/>
            </a:rPr>
            <a:t>Empowered Decisions: Guide individuals in understanding and utilizing available services, enabling informed healthcare choices</a:t>
          </a:r>
          <a:endParaRPr lang="aa-ET" sz="1600" kern="1200" dirty="0">
            <a:latin typeface="Times New Roman" panose="02020603050405020304" pitchFamily="18" charset="0"/>
            <a:cs typeface="Times New Roman" panose="02020603050405020304" pitchFamily="18" charset="0"/>
          </a:endParaRPr>
        </a:p>
      </dsp:txBody>
      <dsp:txXfrm>
        <a:off x="7178246" y="1468611"/>
        <a:ext cx="1844901" cy="16589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0FF23-4B59-40CF-A964-1D3EF27DC56F}">
      <dsp:nvSpPr>
        <dsp:cNvPr id="0" name=""/>
        <dsp:cNvSpPr/>
      </dsp:nvSpPr>
      <dsp:spPr>
        <a:xfrm rot="5400000">
          <a:off x="618644" y="1231726"/>
          <a:ext cx="1923339" cy="23217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7B162C-7B40-4B3B-9E65-72DAA2FD0CA6}">
      <dsp:nvSpPr>
        <dsp:cNvPr id="0" name=""/>
        <dsp:cNvSpPr/>
      </dsp:nvSpPr>
      <dsp:spPr>
        <a:xfrm>
          <a:off x="1058664" y="661"/>
          <a:ext cx="2579687" cy="1547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Times New Roman" panose="02020603050405020304" pitchFamily="18" charset="0"/>
              <a:cs typeface="Times New Roman" panose="02020603050405020304" pitchFamily="18" charset="0"/>
            </a:rPr>
            <a:t>Focuses on healthcare inequities for low-income families</a:t>
          </a:r>
          <a:endParaRPr lang="aa-ET" sz="1800" kern="1200" dirty="0">
            <a:latin typeface="Times New Roman" panose="02020603050405020304" pitchFamily="18" charset="0"/>
            <a:cs typeface="Times New Roman" panose="02020603050405020304" pitchFamily="18" charset="0"/>
          </a:endParaRPr>
        </a:p>
      </dsp:txBody>
      <dsp:txXfrm>
        <a:off x="1103998" y="45995"/>
        <a:ext cx="2489019" cy="1457144"/>
      </dsp:txXfrm>
    </dsp:sp>
    <dsp:sp modelId="{DB183F64-AB9F-4610-B163-C19C7A1BE779}">
      <dsp:nvSpPr>
        <dsp:cNvPr id="0" name=""/>
        <dsp:cNvSpPr/>
      </dsp:nvSpPr>
      <dsp:spPr>
        <a:xfrm rot="5400000">
          <a:off x="618644" y="3166491"/>
          <a:ext cx="1923339" cy="23217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4D820E-EEE8-437E-9E33-E0E715FA563B}">
      <dsp:nvSpPr>
        <dsp:cNvPr id="0" name=""/>
        <dsp:cNvSpPr/>
      </dsp:nvSpPr>
      <dsp:spPr>
        <a:xfrm>
          <a:off x="1058664" y="1935427"/>
          <a:ext cx="2579687" cy="1547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Times New Roman" panose="02020603050405020304" pitchFamily="18" charset="0"/>
              <a:cs typeface="Times New Roman" panose="02020603050405020304" pitchFamily="18" charset="0"/>
            </a:rPr>
            <a:t>Advocates for a structured approach to immediate and long-term challenges</a:t>
          </a:r>
          <a:endParaRPr lang="aa-ET" sz="1800" kern="1200" dirty="0">
            <a:latin typeface="Times New Roman" panose="02020603050405020304" pitchFamily="18" charset="0"/>
            <a:cs typeface="Times New Roman" panose="02020603050405020304" pitchFamily="18" charset="0"/>
          </a:endParaRPr>
        </a:p>
      </dsp:txBody>
      <dsp:txXfrm>
        <a:off x="1103998" y="1980761"/>
        <a:ext cx="2489019" cy="1457144"/>
      </dsp:txXfrm>
    </dsp:sp>
    <dsp:sp modelId="{8F99ACE5-4017-4E64-B92E-6E8C46D741BE}">
      <dsp:nvSpPr>
        <dsp:cNvPr id="0" name=""/>
        <dsp:cNvSpPr/>
      </dsp:nvSpPr>
      <dsp:spPr>
        <a:xfrm>
          <a:off x="1586027" y="4133874"/>
          <a:ext cx="3419558" cy="23217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5CA134-F74D-485C-B574-6E1DC109E8FB}">
      <dsp:nvSpPr>
        <dsp:cNvPr id="0" name=""/>
        <dsp:cNvSpPr/>
      </dsp:nvSpPr>
      <dsp:spPr>
        <a:xfrm>
          <a:off x="1058664" y="3870192"/>
          <a:ext cx="2579687" cy="1547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Times New Roman" panose="02020603050405020304" pitchFamily="18" charset="0"/>
              <a:cs typeface="Times New Roman" panose="02020603050405020304" pitchFamily="18" charset="0"/>
            </a:rPr>
            <a:t>Proposes interventions like multilingual education and mobile services</a:t>
          </a:r>
          <a:endParaRPr lang="aa-ET" sz="1800" kern="1200" dirty="0">
            <a:latin typeface="Times New Roman" panose="02020603050405020304" pitchFamily="18" charset="0"/>
            <a:cs typeface="Times New Roman" panose="02020603050405020304" pitchFamily="18" charset="0"/>
          </a:endParaRPr>
        </a:p>
      </dsp:txBody>
      <dsp:txXfrm>
        <a:off x="1103998" y="3915526"/>
        <a:ext cx="2489019" cy="1457144"/>
      </dsp:txXfrm>
    </dsp:sp>
    <dsp:sp modelId="{0699BE30-538B-4DD7-B3E3-A1859743B1A6}">
      <dsp:nvSpPr>
        <dsp:cNvPr id="0" name=""/>
        <dsp:cNvSpPr/>
      </dsp:nvSpPr>
      <dsp:spPr>
        <a:xfrm rot="16200000">
          <a:off x="4049628" y="3166491"/>
          <a:ext cx="1923339" cy="23217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5052FE-81FD-460E-914D-A44C768BCBF3}">
      <dsp:nvSpPr>
        <dsp:cNvPr id="0" name=""/>
        <dsp:cNvSpPr/>
      </dsp:nvSpPr>
      <dsp:spPr>
        <a:xfrm>
          <a:off x="4489648" y="3870192"/>
          <a:ext cx="2579687" cy="1547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Times New Roman" panose="02020603050405020304" pitchFamily="18" charset="0"/>
              <a:cs typeface="Times New Roman" panose="02020603050405020304" pitchFamily="18" charset="0"/>
            </a:rPr>
            <a:t>Prioritizes accessibility via transportation and cultural competence</a:t>
          </a:r>
          <a:endParaRPr lang="aa-ET" sz="1800" kern="1200" dirty="0">
            <a:latin typeface="Times New Roman" panose="02020603050405020304" pitchFamily="18" charset="0"/>
            <a:cs typeface="Times New Roman" panose="02020603050405020304" pitchFamily="18" charset="0"/>
          </a:endParaRPr>
        </a:p>
      </dsp:txBody>
      <dsp:txXfrm>
        <a:off x="4534982" y="3915526"/>
        <a:ext cx="2489019" cy="1457144"/>
      </dsp:txXfrm>
    </dsp:sp>
    <dsp:sp modelId="{06BEBF3D-3BBC-469B-BD7A-92E39BE0D4F4}">
      <dsp:nvSpPr>
        <dsp:cNvPr id="0" name=""/>
        <dsp:cNvSpPr/>
      </dsp:nvSpPr>
      <dsp:spPr>
        <a:xfrm>
          <a:off x="4489648" y="1935427"/>
          <a:ext cx="2579687" cy="1547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Times New Roman" panose="02020603050405020304" pitchFamily="18" charset="0"/>
              <a:cs typeface="Times New Roman" panose="02020603050405020304" pitchFamily="18" charset="0"/>
            </a:rPr>
            <a:t>Stresses collaboration among key stakeholders</a:t>
          </a:r>
          <a:endParaRPr lang="aa-ET" sz="1800" kern="1200" dirty="0">
            <a:latin typeface="Times New Roman" panose="02020603050405020304" pitchFamily="18" charset="0"/>
            <a:cs typeface="Times New Roman" panose="02020603050405020304" pitchFamily="18" charset="0"/>
          </a:endParaRPr>
        </a:p>
      </dsp:txBody>
      <dsp:txXfrm>
        <a:off x="4534982" y="1980761"/>
        <a:ext cx="2489019" cy="14571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0F7327-6FC7-4E48-83EA-67CC23E29E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56CF7B-0889-425A-93D6-CA12610501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4DBA5-B21E-4471-BB77-5BDD26B7EEDB}" type="datetimeFigureOut">
              <a:rPr lang="en-US" smtClean="0"/>
              <a:t>5/24/2026</a:t>
            </a:fld>
            <a:endParaRPr lang="en-US" dirty="0"/>
          </a:p>
        </p:txBody>
      </p:sp>
      <p:sp>
        <p:nvSpPr>
          <p:cNvPr id="4" name="Footer Placeholder 3">
            <a:extLst>
              <a:ext uri="{FF2B5EF4-FFF2-40B4-BE49-F238E27FC236}">
                <a16:creationId xmlns:a16="http://schemas.microsoft.com/office/drawing/2014/main" id="{82EF05C7-DDD3-4DCB-981B-49F244FCBE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6D0DC71-B972-4E52-AF5F-417EA6C474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CEA084-33BA-4D2D-BF6A-8C41E0C72CA0}" type="slidenum">
              <a:rPr lang="en-US" smtClean="0"/>
              <a:t>‹#›</a:t>
            </a:fld>
            <a:endParaRPr lang="en-US" dirty="0"/>
          </a:p>
        </p:txBody>
      </p:sp>
    </p:spTree>
    <p:extLst>
      <p:ext uri="{BB962C8B-B14F-4D97-AF65-F5344CB8AC3E}">
        <p14:creationId xmlns:p14="http://schemas.microsoft.com/office/powerpoint/2010/main" val="3193173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320C1-AD15-FF4B-931E-6A74A4A59EB5}" type="datetimeFigureOut">
              <a:rPr lang="en-US" smtClean="0"/>
              <a:t>5/24/2026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5EAB8-0AFB-9942-A30C-047B09295335}" type="slidenum">
              <a:rPr lang="en-US" smtClean="0"/>
              <a:t>‹#›</a:t>
            </a:fld>
            <a:endParaRPr lang="en-US" dirty="0"/>
          </a:p>
        </p:txBody>
      </p:sp>
    </p:spTree>
    <p:extLst>
      <p:ext uri="{BB962C8B-B14F-4D97-AF65-F5344CB8AC3E}">
        <p14:creationId xmlns:p14="http://schemas.microsoft.com/office/powerpoint/2010/main" val="947873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This presentation will examine the role of the professional nurse as a social change agent in improving health quality and equity. We will assess the needs of a specific population, identify existing community resources, and offer recommendations to enhance healthcare access. Guided by the Social Determinants of Health (</a:t>
            </a:r>
            <a:r>
              <a:rPr lang="en-US" dirty="0" smtClean="0"/>
              <a:t>SDOH</a:t>
            </a:r>
            <a:r>
              <a:rPr lang="en-US" dirty="0"/>
              <a:t>) framework, this structured approach ensures a focused and evidence-based intervention.</a:t>
            </a:r>
          </a:p>
          <a:p>
            <a:endParaRPr lang="aa-ET" dirty="0"/>
          </a:p>
        </p:txBody>
      </p:sp>
      <p:sp>
        <p:nvSpPr>
          <p:cNvPr id="4" name="Slide Number Placeholder 3"/>
          <p:cNvSpPr>
            <a:spLocks noGrp="1"/>
          </p:cNvSpPr>
          <p:nvPr>
            <p:ph type="sldNum" sz="quarter" idx="5"/>
          </p:nvPr>
        </p:nvSpPr>
        <p:spPr/>
        <p:txBody>
          <a:bodyPr/>
          <a:lstStyle/>
          <a:p>
            <a:fld id="{2A85EAB8-0AFB-9942-A30C-047B09295335}" type="slidenum">
              <a:rPr lang="en-US" smtClean="0"/>
              <a:t>1</a:t>
            </a:fld>
            <a:endParaRPr lang="en-US" dirty="0"/>
          </a:p>
        </p:txBody>
      </p:sp>
    </p:spTree>
    <p:extLst>
      <p:ext uri="{BB962C8B-B14F-4D97-AF65-F5344CB8AC3E}">
        <p14:creationId xmlns:p14="http://schemas.microsoft.com/office/powerpoint/2010/main" val="2825475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7FA8E-27DF-7032-1389-20D64DEB0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B1DDE-84FA-FE25-39B4-7F574D9A80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83CFDC-EF99-5047-A3C9-C7D450373551}"/>
              </a:ext>
            </a:extLst>
          </p:cNvPr>
          <p:cNvSpPr>
            <a:spLocks noGrp="1"/>
          </p:cNvSpPr>
          <p:nvPr>
            <p:ph type="body" idx="1"/>
          </p:nvPr>
        </p:nvSpPr>
        <p:spPr/>
        <p:txBody>
          <a:bodyPr/>
          <a:lstStyle/>
          <a:p>
            <a:r>
              <a:rPr lang="en-US" b="0" dirty="0" smtClean="0"/>
              <a:t>Community Health Clinics: Strategies for making them more accessible and inclusive.</a:t>
            </a:r>
          </a:p>
          <a:p>
            <a:r>
              <a:rPr lang="en-US" b="0" dirty="0" smtClean="0"/>
              <a:t>Offer extended clinic hours to provide opportunities to people who are unable to attend during regular business hours.</a:t>
            </a:r>
          </a:p>
          <a:p>
            <a:r>
              <a:rPr lang="en-US" b="0" dirty="0" smtClean="0"/>
              <a:t>Expand telehealth services to provide access to people in rural areas who may lack a means of transportation.</a:t>
            </a:r>
          </a:p>
          <a:p>
            <a:r>
              <a:rPr lang="en-US" b="0" dirty="0" smtClean="0"/>
              <a:t>Mental Health Services: Improvements to the way services are delivered</a:t>
            </a:r>
          </a:p>
          <a:p>
            <a:r>
              <a:rPr lang="en-US" b="0" dirty="0" smtClean="0"/>
              <a:t>Expand the number of bilingual therapists for non-English speaking populations and for effective communication.</a:t>
            </a:r>
          </a:p>
          <a:p>
            <a:r>
              <a:rPr lang="en-US" b="0" dirty="0" smtClean="0"/>
              <a:t>Start mobile mental health programs to work with people who are out of reach, offering mental health services at their location if necessary.</a:t>
            </a:r>
          </a:p>
          <a:p>
            <a:r>
              <a:rPr lang="en-US" b="0" dirty="0" smtClean="0"/>
              <a:t>Decrease stigma around mental health through community-based workshops and support groups, having open </a:t>
            </a:r>
            <a:r>
              <a:rPr lang="en-US" b="0" dirty="0" err="1" smtClean="0"/>
              <a:t>discussions,s</a:t>
            </a:r>
            <a:r>
              <a:rPr lang="en-US" b="0" dirty="0" smtClean="0"/>
              <a:t> and encouraging people to seek help.</a:t>
            </a:r>
          </a:p>
          <a:p>
            <a:r>
              <a:rPr lang="en-US" b="0" dirty="0" smtClean="0"/>
              <a:t>Recommendations for greater food security accessibility in Food Security Programs.</a:t>
            </a:r>
          </a:p>
          <a:p>
            <a:r>
              <a:rPr lang="en-US" b="0" dirty="0" smtClean="0"/>
              <a:t>Offer extended food bank hours—on evenings and weekends—to increase access to food assistance for working individuals and families.</a:t>
            </a:r>
          </a:p>
          <a:p>
            <a:r>
              <a:rPr lang="en-US" b="0" dirty="0" smtClean="0"/>
              <a:t>Work with local farms to get fresh produce, improving the quality of food distributed and encouraging healthier food consumption in the community.</a:t>
            </a:r>
          </a:p>
          <a:p>
            <a:endParaRPr lang="aa-ET" b="0" dirty="0"/>
          </a:p>
        </p:txBody>
      </p:sp>
      <p:sp>
        <p:nvSpPr>
          <p:cNvPr id="4" name="Slide Number Placeholder 3">
            <a:extLst>
              <a:ext uri="{FF2B5EF4-FFF2-40B4-BE49-F238E27FC236}">
                <a16:creationId xmlns:a16="http://schemas.microsoft.com/office/drawing/2014/main" id="{64A6FACB-1C1C-8289-632C-9980AC0ABB94}"/>
              </a:ext>
            </a:extLst>
          </p:cNvPr>
          <p:cNvSpPr>
            <a:spLocks noGrp="1"/>
          </p:cNvSpPr>
          <p:nvPr>
            <p:ph type="sldNum" sz="quarter" idx="5"/>
          </p:nvPr>
        </p:nvSpPr>
        <p:spPr/>
        <p:txBody>
          <a:bodyPr/>
          <a:lstStyle/>
          <a:p>
            <a:fld id="{2A85EAB8-0AFB-9942-A30C-047B09295335}" type="slidenum">
              <a:rPr lang="en-US" smtClean="0"/>
              <a:t>10</a:t>
            </a:fld>
            <a:endParaRPr lang="en-US" dirty="0"/>
          </a:p>
        </p:txBody>
      </p:sp>
    </p:spTree>
    <p:extLst>
      <p:ext uri="{BB962C8B-B14F-4D97-AF65-F5344CB8AC3E}">
        <p14:creationId xmlns:p14="http://schemas.microsoft.com/office/powerpoint/2010/main" val="1923727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D848C-7714-0C10-4E65-124E8F6D53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05F44-859B-7466-752E-30A0B4592C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21967-EA0E-15E6-42ED-283FF2B97707}"/>
              </a:ext>
            </a:extLst>
          </p:cNvPr>
          <p:cNvSpPr>
            <a:spLocks noGrp="1"/>
          </p:cNvSpPr>
          <p:nvPr>
            <p:ph type="body" idx="1"/>
          </p:nvPr>
        </p:nvSpPr>
        <p:spPr/>
        <p:txBody>
          <a:bodyPr/>
          <a:lstStyle/>
          <a:p>
            <a:pPr>
              <a:buNone/>
            </a:pPr>
            <a:r>
              <a:rPr lang="en-US" dirty="0" smtClean="0"/>
              <a:t>Although mental health is considered an important social determinant of health in our community, there are limited bilingual mental health services available. Existing mental health programs are not adequate to support non-English speaking populations who may not have access to adequate mental health services due to language barriers. I have noted in my research that there is a special need for non-English speakers to receive mental health services. They have trouble communicating their needs without the assistance of bilingual therapists or professional translation services, and as a result, they may end up misunderstood and untreated for mental health problems.</a:t>
            </a:r>
          </a:p>
          <a:p>
            <a:pPr>
              <a:buNone/>
            </a:pPr>
            <a:r>
              <a:rPr lang="en-US" dirty="0" smtClean="0"/>
              <a:t>I believe that the solution to this problem is to provide bilingual mental health care in the community by either employing bilingual therapists or providing translation services in mental health clinics. This project would provide care to everyone in the community – in any language. This is an important resource that can help make mental health services more accessible and help alleviate disparities, especially within the non-English speaking community.</a:t>
            </a:r>
          </a:p>
          <a:p>
            <a:pPr>
              <a:buNone/>
            </a:pPr>
            <a:endParaRPr lang="en-US" dirty="0"/>
          </a:p>
        </p:txBody>
      </p:sp>
      <p:sp>
        <p:nvSpPr>
          <p:cNvPr id="4" name="Slide Number Placeholder 3">
            <a:extLst>
              <a:ext uri="{FF2B5EF4-FFF2-40B4-BE49-F238E27FC236}">
                <a16:creationId xmlns:a16="http://schemas.microsoft.com/office/drawing/2014/main" id="{30B7B2B7-08BD-32B2-1536-B1C6DAF95170}"/>
              </a:ext>
            </a:extLst>
          </p:cNvPr>
          <p:cNvSpPr>
            <a:spLocks noGrp="1"/>
          </p:cNvSpPr>
          <p:nvPr>
            <p:ph type="sldNum" sz="quarter" idx="5"/>
          </p:nvPr>
        </p:nvSpPr>
        <p:spPr/>
        <p:txBody>
          <a:bodyPr/>
          <a:lstStyle/>
          <a:p>
            <a:fld id="{2A85EAB8-0AFB-9942-A30C-047B09295335}" type="slidenum">
              <a:rPr lang="en-US" smtClean="0"/>
              <a:t>11</a:t>
            </a:fld>
            <a:endParaRPr lang="en-US" dirty="0"/>
          </a:p>
        </p:txBody>
      </p:sp>
    </p:spTree>
    <p:extLst>
      <p:ext uri="{BB962C8B-B14F-4D97-AF65-F5344CB8AC3E}">
        <p14:creationId xmlns:p14="http://schemas.microsoft.com/office/powerpoint/2010/main" val="2072929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Outreach efforts depend on communication approaches that are adapted to the particular attributes and requirements of the target community. Language barriers, lack of awareness, a </a:t>
            </a:r>
            <a:r>
              <a:rPr lang="en-US" dirty="0" err="1" smtClean="0"/>
              <a:t>nd</a:t>
            </a:r>
            <a:r>
              <a:rPr lang="en-US" dirty="0" smtClean="0"/>
              <a:t> access to digital resources are major factors that make healthcare inaccessible for many low-income families and marginalized groups. It is important to create multilingual health education materials that are accessible to non-English speakers to help meet these challenges. Providing health information in multiple languages improves understanding and increases uptake of care when needed.</a:t>
            </a:r>
          </a:p>
          <a:p>
            <a:pPr>
              <a:buNone/>
            </a:pPr>
            <a:r>
              <a:rPr lang="en-US" dirty="0" smtClean="0"/>
              <a:t>Community wellness events are another great outreach effort. These events offer firsthand engagement opportunities where healthcare providers can provide basic health information to people about chronic diseases and community resources available to them. Providing free screenings and health check-ups at these events helps to increase participation and awareness in the community. Furthermore, the use of digital channels like social media, mobile applications, and health websites can be valuable in enhancing access to health care information, which can assist people in comprehending the services they are able to access and make educated choices in healthcare.</a:t>
            </a:r>
          </a:p>
          <a:p>
            <a:pPr>
              <a:buNone/>
            </a:pPr>
            <a:r>
              <a:rPr lang="en-US" dirty="0" smtClean="0"/>
              <a:t>One of the most important unmet health care needs of Hispanic families is the lack of affordable mental health services. Stress, anxiety, and depression are common conditions among many people who may be reluctant to seek care because of language, stigma, or cost. Access would be enhanced, a </a:t>
            </a:r>
            <a:r>
              <a:rPr lang="en-US" dirty="0" err="1" smtClean="0"/>
              <a:t>nd</a:t>
            </a:r>
            <a:r>
              <a:rPr lang="en-US" dirty="0" smtClean="0"/>
              <a:t> these barriers would be lowered if culturally competent mental health programs were developed with bilingual service providers, such as bilingual therapists and community support groups. In addition, health clinics need to make special efforts to make their services available at extended hours for working families, and multilingual telehealth should be made available to deliver more accessible services for health care. To further boost health literacy and improve the uptake of health services, disease prevention and treatment information can be provided in translated formats. Disease prevention and treatment information can be provided in translated formats to further increase health literacy and uptake of health services.</a:t>
            </a:r>
            <a:endParaRPr lang="en-US" dirty="0"/>
          </a:p>
        </p:txBody>
      </p:sp>
      <p:sp>
        <p:nvSpPr>
          <p:cNvPr id="4" name="Slide Number Placeholder 3"/>
          <p:cNvSpPr>
            <a:spLocks noGrp="1"/>
          </p:cNvSpPr>
          <p:nvPr>
            <p:ph type="sldNum" sz="quarter" idx="5"/>
          </p:nvPr>
        </p:nvSpPr>
        <p:spPr/>
        <p:txBody>
          <a:bodyPr/>
          <a:lstStyle/>
          <a:p>
            <a:fld id="{2A85EAB8-0AFB-9942-A30C-047B09295335}" type="slidenum">
              <a:rPr lang="en-US" smtClean="0"/>
              <a:t>12</a:t>
            </a:fld>
            <a:endParaRPr lang="en-US" dirty="0"/>
          </a:p>
        </p:txBody>
      </p:sp>
    </p:spTree>
    <p:extLst>
      <p:ext uri="{BB962C8B-B14F-4D97-AF65-F5344CB8AC3E}">
        <p14:creationId xmlns:p14="http://schemas.microsoft.com/office/powerpoint/2010/main" val="3433237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Enhance access to health care provided to working families and the non-English speaking population by opening clinic hours during the weekdays until 8 PM and recruiting at least 3 bilingual (Spanish-English) personnel in the next 6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Enhance the provision of nutrition with 500 specialized food boxes (e.g., diabetic-friendly and low-sodium) being distributed every month, and by 30% more fresh produce in the coming 3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Increase mental health: Place one mobile counseling van in two underserved Bronx neighborhoods, and offer 8 peer-led support groups each month for the following 4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To further outreach, increase 3 new service sites in the Bronx within 90 days and give at least 100 persons each month the maternal health and chronic diseases screening.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85EAB8-0AFB-9942-A30C-047B09295335}" type="slidenum">
              <a:rPr lang="en-US" smtClean="0"/>
              <a:t>13</a:t>
            </a:fld>
            <a:endParaRPr lang="en-US" dirty="0"/>
          </a:p>
        </p:txBody>
      </p:sp>
    </p:spTree>
    <p:extLst>
      <p:ext uri="{BB962C8B-B14F-4D97-AF65-F5344CB8AC3E}">
        <p14:creationId xmlns:p14="http://schemas.microsoft.com/office/powerpoint/2010/main" val="2815167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This advocacy plan tackles the pressing challenges and concerns of health disparities and outlines important resources available within the community to assist in closing access and affordability gaps. Many families of low income suffer from numerous barriers like money, language, and lack of health care. Addressing these challenges requires a structured approach, with short- and long-term solutions to enhance health outcomes for vulnerable populations.</a:t>
            </a:r>
          </a:p>
          <a:p>
            <a:pPr>
              <a:buNone/>
            </a:pPr>
            <a:r>
              <a:rPr lang="en-US" dirty="0" smtClean="0"/>
              <a:t>Proposed interventions involve improving health education (in multiple languages), mobile healthcare services, and improved digital resources. Making services more accessible will include making transportation options available and offering culturally competent care, which will ensure that individuals receive the care that they need. Additionally, building partnerships between health providers, communities, and policy-makers will help to ensure that these efforts are sustainable and effective. The final recommendations reflect the need for continued advocacy, policy enhancements, and system changes in healthcare. We can create long-lasting impact and positive outcomes by addressing health equity and solutions that are community-led.</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4" name="Slide Number Placeholder 3"/>
          <p:cNvSpPr>
            <a:spLocks noGrp="1"/>
          </p:cNvSpPr>
          <p:nvPr>
            <p:ph type="sldNum" sz="quarter" idx="5"/>
          </p:nvPr>
        </p:nvSpPr>
        <p:spPr/>
        <p:txBody>
          <a:bodyPr/>
          <a:lstStyle/>
          <a:p>
            <a:fld id="{2A85EAB8-0AFB-9942-A30C-047B09295335}" type="slidenum">
              <a:rPr lang="en-US" smtClean="0"/>
              <a:t>14</a:t>
            </a:fld>
            <a:endParaRPr lang="en-US" dirty="0"/>
          </a:p>
        </p:txBody>
      </p:sp>
    </p:spTree>
    <p:extLst>
      <p:ext uri="{BB962C8B-B14F-4D97-AF65-F5344CB8AC3E}">
        <p14:creationId xmlns:p14="http://schemas.microsoft.com/office/powerpoint/2010/main" val="604158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BF593-56FE-2926-ED53-BBCCF80E8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F6716A-3C26-62C3-7F01-54F4C8914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81BC19-8441-6D00-CF8A-C98A938AC20B}"/>
              </a:ext>
            </a:extLst>
          </p:cNvPr>
          <p:cNvSpPr>
            <a:spLocks noGrp="1"/>
          </p:cNvSpPr>
          <p:nvPr>
            <p:ph type="body" idx="1"/>
          </p:nvPr>
        </p:nvSpPr>
        <p:spPr/>
        <p:txBody>
          <a:bodyPr/>
          <a:lstStyle/>
          <a:p>
            <a:pPr>
              <a:buNone/>
            </a:pPr>
            <a:r>
              <a:rPr lang="en-US" dirty="0" smtClean="0"/>
              <a:t>This advocacy plan is designed to identify the primary concerns regarding health disparities and provide some of the community's existing resources that have the potential to fill gaps in access and affordability. The problems associated with low-income families can often be significant, including issues of financial hardship, language, and access to health care services. These challenges require a holistic strategy, encompassing short-term interventions as well as long-term solutions to enhance the health outcomes of vulnerable groups.</a:t>
            </a:r>
          </a:p>
          <a:p>
            <a:pPr>
              <a:buNone/>
            </a:pPr>
            <a:r>
              <a:rPr lang="en-US" dirty="0" smtClean="0"/>
              <a:t>The planned interventions involve enhancing outreach to the community by providing health education in multiple languages, mobile health clinics, and online platforms. Improving accessibility through transportation and by providing culturally competent care will help ensure individuals have access to the services they need. Additionally, it will be essential to establish collaborative partnerships among healthcare providers, community organizations, and policymakers to sustain and make a meaningful impact from these efforts. The final recommendations are for continued advocacy, policy changes, and enhancement of the health system. We can make lasting, positive change by moving towards health equity and solutions developed by the community..</a:t>
            </a:r>
          </a:p>
          <a:p>
            <a:pPr>
              <a:buNone/>
            </a:pPr>
            <a:endParaRPr lang="en-US" dirty="0"/>
          </a:p>
        </p:txBody>
      </p:sp>
      <p:sp>
        <p:nvSpPr>
          <p:cNvPr id="4" name="Slide Number Placeholder 3">
            <a:extLst>
              <a:ext uri="{FF2B5EF4-FFF2-40B4-BE49-F238E27FC236}">
                <a16:creationId xmlns:a16="http://schemas.microsoft.com/office/drawing/2014/main" id="{813C3652-0A97-88F9-7267-D02CB2FFA32E}"/>
              </a:ext>
            </a:extLst>
          </p:cNvPr>
          <p:cNvSpPr>
            <a:spLocks noGrp="1"/>
          </p:cNvSpPr>
          <p:nvPr>
            <p:ph type="sldNum" sz="quarter" idx="5"/>
          </p:nvPr>
        </p:nvSpPr>
        <p:spPr/>
        <p:txBody>
          <a:bodyPr/>
          <a:lstStyle/>
          <a:p>
            <a:fld id="{2A85EAB8-0AFB-9942-A30C-047B09295335}" type="slidenum">
              <a:rPr lang="en-US" smtClean="0"/>
              <a:t>15</a:t>
            </a:fld>
            <a:endParaRPr lang="en-US" dirty="0"/>
          </a:p>
        </p:txBody>
      </p:sp>
    </p:spTree>
    <p:extLst>
      <p:ext uri="{BB962C8B-B14F-4D97-AF65-F5344CB8AC3E}">
        <p14:creationId xmlns:p14="http://schemas.microsoft.com/office/powerpoint/2010/main" val="2876980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2A85EAB8-0AFB-9942-A30C-047B09295335}" type="slidenum">
              <a:rPr lang="en-US" smtClean="0"/>
              <a:t>16</a:t>
            </a:fld>
            <a:endParaRPr lang="en-US" dirty="0"/>
          </a:p>
        </p:txBody>
      </p:sp>
    </p:spTree>
    <p:extLst>
      <p:ext uri="{BB962C8B-B14F-4D97-AF65-F5344CB8AC3E}">
        <p14:creationId xmlns:p14="http://schemas.microsoft.com/office/powerpoint/2010/main" val="3110873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2A85EAB8-0AFB-9942-A30C-047B09295335}" type="slidenum">
              <a:rPr lang="en-US" smtClean="0"/>
              <a:t>17</a:t>
            </a:fld>
            <a:endParaRPr lang="en-US" dirty="0"/>
          </a:p>
        </p:txBody>
      </p:sp>
    </p:spTree>
    <p:extLst>
      <p:ext uri="{BB962C8B-B14F-4D97-AF65-F5344CB8AC3E}">
        <p14:creationId xmlns:p14="http://schemas.microsoft.com/office/powerpoint/2010/main" val="7540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dirty="0" smtClean="0">
                <a:latin typeface="Times New Roman" panose="02020603050405020304" pitchFamily="18" charset="0"/>
                <a:cs typeface="Times New Roman" panose="02020603050405020304" pitchFamily="18" charset="0"/>
              </a:rPr>
              <a:t>There are many communities in which health inequities remain a major concern. Indoors, socio-economic factors, lack of healthcare, and cultural issues may block people from getting fair care. Poor access to critical medical care and services is a major challenge, with financial insecurities and geographic isolation among other factors contributing to worse health results and increased inequities among marginalized populations. This takes a whole-of-system approach to addressing challenges that include both structural barriers and individual ones.</a:t>
            </a:r>
          </a:p>
          <a:p>
            <a:r>
              <a:rPr lang="en-US" sz="2400" b="0" dirty="0" smtClean="0">
                <a:latin typeface="Times New Roman" panose="02020603050405020304" pitchFamily="18" charset="0"/>
                <a:cs typeface="Times New Roman" panose="02020603050405020304" pitchFamily="18" charset="0"/>
              </a:rPr>
              <a:t>Nurses have a critical role to play in promoting better health care. There is a need to find ways to close this divide and to improve access to and affordability of services for more effective and timely care. Nurses are particularly well placed to deliver an inclusive, </a:t>
            </a:r>
            <a:r>
              <a:rPr lang="en-US" sz="2400" b="0" dirty="0" err="1" smtClean="0">
                <a:latin typeface="Times New Roman" panose="02020603050405020304" pitchFamily="18" charset="0"/>
                <a:cs typeface="Times New Roman" panose="02020603050405020304" pitchFamily="18" charset="0"/>
              </a:rPr>
              <a:t>equitablee,e</a:t>
            </a:r>
            <a:r>
              <a:rPr lang="en-US" sz="2400" b="0" dirty="0" smtClean="0">
                <a:latin typeface="Times New Roman" panose="02020603050405020304" pitchFamily="18" charset="0"/>
                <a:cs typeface="Times New Roman" panose="02020603050405020304" pitchFamily="18" charset="0"/>
              </a:rPr>
              <a:t> and responsive health system for all. Involving people in community-based projects, we can raise awareness on the healthcare services available and help people to access the care they need.</a:t>
            </a:r>
          </a:p>
          <a:p>
            <a:r>
              <a:rPr lang="en-US" sz="2400" b="0" dirty="0" smtClean="0">
                <a:latin typeface="Times New Roman" panose="02020603050405020304" pitchFamily="18" charset="0"/>
                <a:cs typeface="Times New Roman" panose="02020603050405020304" pitchFamily="18" charset="0"/>
              </a:rPr>
              <a:t>As social change facilitators, our work is not limited to clinical practice. It includes building partnerships between the community and the healthcare system, engaging policymakers, and raising awareness among the public to provide the necessary healthcare resources to those who need them most. To achieve healthcare equity, advocacy requires involvement in policy discussions, organizational changes, and ongoing community initiatives. By providing specific interventions and sustained investment, we can help work to close health gaps and improve the health and well-being of the communities we serve.</a:t>
            </a:r>
            <a:endParaRPr lang="aa-ET" sz="24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85EAB8-0AFB-9942-A30C-047B09295335}" type="slidenum">
              <a:rPr lang="en-US" smtClean="0"/>
              <a:t>2</a:t>
            </a:fld>
            <a:endParaRPr lang="en-US" dirty="0"/>
          </a:p>
        </p:txBody>
      </p:sp>
    </p:spTree>
    <p:extLst>
      <p:ext uri="{BB962C8B-B14F-4D97-AF65-F5344CB8AC3E}">
        <p14:creationId xmlns:p14="http://schemas.microsoft.com/office/powerpoint/2010/main" val="357268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focus of this advocacy plan is on low-income families in urban areas who face major challenges in accessing health care. Limited financial resources constrain their access to medical, medications, care, and preventive services. These problems are compounded by a lack of health insurance, leading to later treatment and increased risk of untreated chronic diseases. Language barriers and cultural differences are other barriers that can make it hard for many people to understand health information or communicate with health providers. These challenges highlight the critical need for inclusive and accessible health solutions. Targeted interventions, including culturally competent care, increased health care coverage, and community-based support systems to enhance overall health outcomes, address these disparities.</a:t>
            </a:r>
            <a:endParaRPr lang="aa-ET" dirty="0"/>
          </a:p>
        </p:txBody>
      </p:sp>
      <p:sp>
        <p:nvSpPr>
          <p:cNvPr id="4" name="Slide Number Placeholder 3"/>
          <p:cNvSpPr>
            <a:spLocks noGrp="1"/>
          </p:cNvSpPr>
          <p:nvPr>
            <p:ph type="sldNum" sz="quarter" idx="5"/>
          </p:nvPr>
        </p:nvSpPr>
        <p:spPr/>
        <p:txBody>
          <a:bodyPr/>
          <a:lstStyle/>
          <a:p>
            <a:fld id="{2A85EAB8-0AFB-9942-A30C-047B09295335}" type="slidenum">
              <a:rPr lang="en-US" smtClean="0"/>
              <a:t>3</a:t>
            </a:fld>
            <a:endParaRPr lang="en-US" dirty="0"/>
          </a:p>
        </p:txBody>
      </p:sp>
    </p:spTree>
    <p:extLst>
      <p:ext uri="{BB962C8B-B14F-4D97-AF65-F5344CB8AC3E}">
        <p14:creationId xmlns:p14="http://schemas.microsoft.com/office/powerpoint/2010/main" val="180630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The target population selected was low-income Hispanic families in the Bronx (NYU Furman Center, 2024).  In the Bronx, there are approximately 1,356,476 people, among which 55% are identified as Hispanics (NYU Furman Center, 2024). There are clear inequalities in health care that affect the population, due to various socioeconomic and cultural factors. This population contains mostly working-age adults (25 - 45), children, and elderly family members who are frequently dependent on family caregivers. The predominant language is Spanish, and there are significant barriers in understanding and communicating in English, particularly within the healthcare system. In addition, financial </a:t>
            </a:r>
            <a:r>
              <a:rPr lang="en-US" dirty="0" err="1" smtClean="0">
                <a:latin typeface="Times New Roman" panose="02020603050405020304" pitchFamily="18" charset="0"/>
                <a:cs typeface="Times New Roman" panose="02020603050405020304" pitchFamily="18" charset="0"/>
              </a:rPr>
              <a:t>instability,y</a:t>
            </a:r>
            <a:r>
              <a:rPr lang="en-US" dirty="0" smtClean="0">
                <a:latin typeface="Times New Roman" panose="02020603050405020304" pitchFamily="18" charset="0"/>
                <a:cs typeface="Times New Roman" panose="02020603050405020304" pitchFamily="18" charset="0"/>
              </a:rPr>
              <a:t> such as a lack of health insurance, further limits access to preventive care, timely treatment, and essential medicines. Family-oriented values have a significant impact on the access and use of health services. Bronx has a poverty rate of 27.9%, which is higher than the global poverty rate of 18.2% (NYU Furman Center, 2024). </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group mainly comprises communities that are not being served and are marginalized, who suffer from significant health differences. A lack of economic security, poor access to health care, and healthy food options are among the challenges faced by many. Additionally, the population is linguistically and culturally diverse, and there is a need for culturally sensitive and language-accessible healthcare services. There are high rates of chronic diseases, untreated mental health </a:t>
            </a:r>
            <a:r>
              <a:rPr lang="en-US" dirty="0" err="1" smtClean="0">
                <a:latin typeface="Times New Roman" panose="02020603050405020304" pitchFamily="18" charset="0"/>
                <a:cs typeface="Times New Roman" panose="02020603050405020304" pitchFamily="18" charset="0"/>
              </a:rPr>
              <a:t>issues,s</a:t>
            </a:r>
            <a:r>
              <a:rPr lang="en-US" dirty="0" smtClean="0">
                <a:latin typeface="Times New Roman" panose="02020603050405020304" pitchFamily="18" charset="0"/>
                <a:cs typeface="Times New Roman" panose="02020603050405020304" pitchFamily="18" charset="0"/>
              </a:rPr>
              <a:t> and poor health outcomes due to a lack of resources. Social determinants of health should be taken into account when trying to achieve health equity and improve the quality of life for this population. The advocacy work should target closing these gaps through targeted community </a:t>
            </a:r>
            <a:r>
              <a:rPr lang="en-US" dirty="0" err="1" smtClean="0">
                <a:latin typeface="Times New Roman" panose="02020603050405020304" pitchFamily="18" charset="0"/>
                <a:cs typeface="Times New Roman" panose="02020603050405020304" pitchFamily="18" charset="0"/>
              </a:rPr>
              <a:t>programmes</a:t>
            </a:r>
            <a:r>
              <a:rPr lang="en-US" dirty="0" smtClean="0">
                <a:latin typeface="Times New Roman" panose="02020603050405020304" pitchFamily="18" charset="0"/>
                <a:cs typeface="Times New Roman" panose="02020603050405020304" pitchFamily="18" charset="0"/>
              </a:rPr>
              <a:t>, health education, and increased access to affordable health care services, which are culturally and socially sensitive.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85EAB8-0AFB-9942-A30C-047B09295335}" type="slidenum">
              <a:rPr lang="en-US" smtClean="0"/>
              <a:t>4</a:t>
            </a:fld>
            <a:endParaRPr lang="en-US" dirty="0"/>
          </a:p>
        </p:txBody>
      </p:sp>
    </p:spTree>
    <p:extLst>
      <p:ext uri="{BB962C8B-B14F-4D97-AF65-F5344CB8AC3E}">
        <p14:creationId xmlns:p14="http://schemas.microsoft.com/office/powerpoint/2010/main" val="372226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Times New Roman" panose="02020603050405020304" pitchFamily="18" charset="0"/>
                <a:cs typeface="Times New Roman" panose="02020603050405020304" pitchFamily="18" charset="0"/>
              </a:rPr>
              <a:t>1. Economic Stability:</a:t>
            </a:r>
          </a:p>
          <a:p>
            <a:r>
              <a:rPr lang="en-US" b="0" dirty="0" smtClean="0">
                <a:latin typeface="Times New Roman" panose="02020603050405020304" pitchFamily="18" charset="0"/>
                <a:cs typeface="Times New Roman" panose="02020603050405020304" pitchFamily="18" charset="0"/>
              </a:rPr>
              <a:t>There are economic factors that can negatively impact the health of this population. The Bronx is characterized by a higher poverty rate of 27.9% compared to the national average of 18.2% of the population, ion and many Bronx residents have not received regular jobs and health insurance ( NYU Furman Center, 2024). This insecurity affects the access to prevention, requisite drugs, and treatment.</a:t>
            </a:r>
          </a:p>
          <a:p>
            <a:r>
              <a:rPr lang="en-US" b="0" dirty="0" smtClean="0">
                <a:latin typeface="Times New Roman" panose="02020603050405020304" pitchFamily="18" charset="0"/>
                <a:cs typeface="Times New Roman" panose="02020603050405020304" pitchFamily="18" charset="0"/>
              </a:rPr>
              <a:t>2. Access and quality of education:</a:t>
            </a:r>
          </a:p>
          <a:p>
            <a:r>
              <a:rPr lang="en-US" b="0" dirty="0" smtClean="0">
                <a:latin typeface="Times New Roman" panose="02020603050405020304" pitchFamily="18" charset="0"/>
                <a:cs typeface="Times New Roman" panose="02020603050405020304" pitchFamily="18" charset="0"/>
              </a:rPr>
              <a:t>The community poses problems since many residents have a low level of education, hence, low health literacy. This complicates the task of individuals to comprehend health information, make sound decisions, and maneuver in the healthcare system successfully.</a:t>
            </a:r>
          </a:p>
          <a:p>
            <a:r>
              <a:rPr lang="en-US" b="0" dirty="0" smtClean="0">
                <a:latin typeface="Times New Roman" panose="02020603050405020304" pitchFamily="18" charset="0"/>
                <a:cs typeface="Times New Roman" panose="02020603050405020304" pitchFamily="18" charset="0"/>
              </a:rPr>
              <a:t>3. Access to and quality of health services:</a:t>
            </a:r>
          </a:p>
          <a:p>
            <a:r>
              <a:rPr lang="en-US" b="0" dirty="0" smtClean="0">
                <a:latin typeface="Times New Roman" panose="02020603050405020304" pitchFamily="18" charset="0"/>
                <a:cs typeface="Times New Roman" panose="02020603050405020304" pitchFamily="18" charset="0"/>
              </a:rPr>
              <a:t>Several factors are impeding access to care, among others, such as a lack of bilingual care, few culturally competent services, and long wait times at safety-net healthcare services. Spanish is the most common language, and there is a high risk for lack of communication or care coordination due to low English proficiency.</a:t>
            </a:r>
          </a:p>
          <a:p>
            <a:r>
              <a:rPr lang="en-US" b="0" dirty="0" smtClean="0">
                <a:latin typeface="Times New Roman" panose="02020603050405020304" pitchFamily="18" charset="0"/>
                <a:cs typeface="Times New Roman" panose="02020603050405020304" pitchFamily="18" charset="0"/>
              </a:rPr>
              <a:t>Leveraging the neighborhood and built environment.</a:t>
            </a:r>
          </a:p>
          <a:p>
            <a:r>
              <a:rPr lang="en-US" b="0" dirty="0" smtClean="0">
                <a:latin typeface="Times New Roman" panose="02020603050405020304" pitchFamily="18" charset="0"/>
                <a:cs typeface="Times New Roman" panose="02020603050405020304" pitchFamily="18" charset="0"/>
              </a:rPr>
              <a:t>The problem of transportation hindrances is rampant in the Bronx, where most of the residents use public transportation. Those unable to move around freely or for long distances will not be able to get to health care facilities. Secondly, some communities have environmental problems in their homes or in the community (poor housing and lack of access to safe outside spaces), which negatively affect their health.</a:t>
            </a:r>
          </a:p>
          <a:p>
            <a:r>
              <a:rPr lang="en-US" b="0" dirty="0" smtClean="0">
                <a:latin typeface="Times New Roman" panose="02020603050405020304" pitchFamily="18" charset="0"/>
                <a:cs typeface="Times New Roman" panose="02020603050405020304" pitchFamily="18" charset="0"/>
              </a:rPr>
              <a:t>5. Social and Community Context:</a:t>
            </a:r>
          </a:p>
          <a:p>
            <a:r>
              <a:rPr lang="en-US" b="0" dirty="0" smtClean="0">
                <a:latin typeface="Times New Roman" panose="02020603050405020304" pitchFamily="18" charset="0"/>
                <a:cs typeface="Times New Roman" panose="02020603050405020304" pitchFamily="18" charset="0"/>
              </a:rPr>
              <a:t>Access to and use of health care services are met through family-oriented decision-making and other cultural values that help maintain the family. Still, there is little knowledge of the availability of health and social services, and there is some risk that some families do not trust the health system, having had a bad experience in the past, or due to a misunderstanding as a result of culture.</a:t>
            </a:r>
          </a:p>
          <a:p>
            <a:endParaRPr lang="en-US" b="0" dirty="0" smtClean="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85EAB8-0AFB-9942-A30C-047B09295335}" type="slidenum">
              <a:rPr lang="en-US" smtClean="0"/>
              <a:t>5</a:t>
            </a:fld>
            <a:endParaRPr lang="en-US" dirty="0"/>
          </a:p>
        </p:txBody>
      </p:sp>
    </p:spTree>
    <p:extLst>
      <p:ext uri="{BB962C8B-B14F-4D97-AF65-F5344CB8AC3E}">
        <p14:creationId xmlns:p14="http://schemas.microsoft.com/office/powerpoint/2010/main" val="223843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CF6D4-B96B-E81D-E5D0-0FA97C8E3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85911-A28D-E1CC-92C4-D5FB58EFA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3DE9B-6F48-E78A-9609-5BE4CF5C7499}"/>
              </a:ext>
            </a:extLst>
          </p:cNvPr>
          <p:cNvSpPr>
            <a:spLocks noGrp="1"/>
          </p:cNvSpPr>
          <p:nvPr>
            <p:ph type="body" idx="1"/>
          </p:nvPr>
        </p:nvSpPr>
        <p:spPr/>
        <p:txBody>
          <a:bodyPr/>
          <a:lstStyle/>
          <a:p>
            <a:pPr>
              <a:buNone/>
            </a:pPr>
            <a:r>
              <a:rPr lang="en-US" dirty="0" smtClean="0">
                <a:latin typeface="Times New Roman" panose="02020603050405020304" pitchFamily="18" charset="0"/>
                <a:cs typeface="Times New Roman" panose="02020603050405020304" pitchFamily="18" charset="0"/>
              </a:rPr>
              <a:t>Community resources are a key driver in supporting the Social Determinants of Health (SDOH) in addressing disparities in health care. The availability of low-cost health, food, mental health, and transportation services affects people's health and the health of their families and communities. Below are some community resources that deliver key services that can help fill gaps in healthcare and meet important needs (McWhorter et al., 2022).</a:t>
            </a:r>
          </a:p>
          <a:p>
            <a:pPr>
              <a:buNone/>
            </a:pPr>
            <a:endParaRPr lang="en-US"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1. Union Community Health Center</a:t>
            </a:r>
          </a:p>
          <a:p>
            <a:pPr>
              <a:buNone/>
            </a:pPr>
            <a:r>
              <a:rPr lang="en-US" dirty="0" smtClean="0">
                <a:latin typeface="Times New Roman" panose="02020603050405020304" pitchFamily="18" charset="0"/>
                <a:cs typeface="Times New Roman" panose="02020603050405020304" pitchFamily="18" charset="0"/>
              </a:rPr>
              <a:t>Address: 260 East 188th Street, Bronx, NY 10458</a:t>
            </a:r>
          </a:p>
          <a:p>
            <a:pPr>
              <a:buNone/>
            </a:pPr>
            <a:r>
              <a:rPr lang="en-US" dirty="0" smtClean="0">
                <a:latin typeface="Times New Roman" panose="02020603050405020304" pitchFamily="18" charset="0"/>
                <a:cs typeface="Times New Roman" panose="02020603050405020304" pitchFamily="18" charset="0"/>
              </a:rPr>
              <a:t>Website: https://www.uchcbronx.org</a:t>
            </a:r>
          </a:p>
          <a:p>
            <a:pPr>
              <a:buNone/>
            </a:pPr>
            <a:r>
              <a:rPr lang="en-US" dirty="0" smtClean="0">
                <a:latin typeface="Times New Roman" panose="02020603050405020304" pitchFamily="18" charset="0"/>
                <a:cs typeface="Times New Roman" panose="02020603050405020304" pitchFamily="18" charset="0"/>
              </a:rPr>
              <a:t>Rationale:</a:t>
            </a:r>
          </a:p>
          <a:p>
            <a:pPr>
              <a:buNone/>
            </a:pPr>
            <a:r>
              <a:rPr lang="en-US" dirty="0" smtClean="0">
                <a:latin typeface="Times New Roman" panose="02020603050405020304" pitchFamily="18" charset="0"/>
                <a:cs typeface="Times New Roman" panose="02020603050405020304" pitchFamily="18" charset="0"/>
              </a:rPr>
              <a:t>Union Community Health Center provides all medical, </a:t>
            </a:r>
            <a:r>
              <a:rPr lang="en-US" dirty="0" err="1" smtClean="0">
                <a:latin typeface="Times New Roman" panose="02020603050405020304" pitchFamily="18" charset="0"/>
                <a:cs typeface="Times New Roman" panose="02020603050405020304" pitchFamily="18" charset="0"/>
              </a:rPr>
              <a:t>dental,l</a:t>
            </a:r>
            <a:r>
              <a:rPr lang="en-US" dirty="0" smtClean="0">
                <a:latin typeface="Times New Roman" panose="02020603050405020304" pitchFamily="18" charset="0"/>
                <a:cs typeface="Times New Roman" panose="02020603050405020304" pitchFamily="18" charset="0"/>
              </a:rPr>
              <a:t> and behavioral health care services at low cost or for free, with a Spanish-speaking community focus. It includes diabetes education, preventive screening, and underinsured and/or uninsured care coordination.</a:t>
            </a:r>
          </a:p>
          <a:p>
            <a:pPr>
              <a:buNone/>
            </a:pPr>
            <a:r>
              <a:rPr lang="en-US" dirty="0" smtClean="0">
                <a:latin typeface="Times New Roman" panose="02020603050405020304" pitchFamily="18" charset="0"/>
                <a:cs typeface="Times New Roman" panose="02020603050405020304" pitchFamily="18" charset="0"/>
              </a:rPr>
              <a:t>Supports SDOH:</a:t>
            </a:r>
          </a:p>
          <a:p>
            <a:pPr>
              <a:buNone/>
            </a:pPr>
            <a:r>
              <a:rPr lang="en-US" dirty="0" smtClean="0">
                <a:latin typeface="Times New Roman" panose="02020603050405020304" pitchFamily="18" charset="0"/>
                <a:cs typeface="Times New Roman" panose="02020603050405020304" pitchFamily="18" charset="0"/>
              </a:rPr>
              <a:t>Healthcare Access and Quality: Improves access to culturally and linguistically competent health care.</a:t>
            </a:r>
          </a:p>
          <a:p>
            <a:pPr>
              <a:buNone/>
            </a:pPr>
            <a:r>
              <a:rPr lang="en-US" dirty="0" smtClean="0">
                <a:latin typeface="Times New Roman" panose="02020603050405020304" pitchFamily="18" charset="0"/>
                <a:cs typeface="Times New Roman" panose="02020603050405020304" pitchFamily="18" charset="0"/>
              </a:rPr>
              <a:t>Economic Stability: Offers a sliding fee scale and takes Medicaid/Medicare, less financial restrictions.</a:t>
            </a:r>
          </a:p>
          <a:p>
            <a:pPr>
              <a:buNone/>
            </a:pPr>
            <a:endParaRPr lang="en-US"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2. </a:t>
            </a:r>
            <a:r>
              <a:rPr lang="en-US" dirty="0" err="1" smtClean="0">
                <a:latin typeface="Times New Roman" panose="02020603050405020304" pitchFamily="18" charset="0"/>
                <a:cs typeface="Times New Roman" panose="02020603050405020304" pitchFamily="18" charset="0"/>
              </a:rPr>
              <a:t>BronxWorks</a:t>
            </a:r>
            <a:endParaRPr lang="en-US"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Address: 1130 Grand Concourse, Bronx, NY 10456</a:t>
            </a:r>
          </a:p>
          <a:p>
            <a:pPr>
              <a:buNone/>
            </a:pPr>
            <a:r>
              <a:rPr lang="en-US" dirty="0" smtClean="0">
                <a:latin typeface="Times New Roman" panose="02020603050405020304" pitchFamily="18" charset="0"/>
                <a:cs typeface="Times New Roman" panose="02020603050405020304" pitchFamily="18" charset="0"/>
              </a:rPr>
              <a:t>Website: https://bronxworks.org</a:t>
            </a:r>
          </a:p>
          <a:p>
            <a:pPr>
              <a:buNone/>
            </a:pPr>
            <a:r>
              <a:rPr lang="en-US" dirty="0" smtClean="0">
                <a:latin typeface="Times New Roman" panose="02020603050405020304" pitchFamily="18" charset="0"/>
                <a:cs typeface="Times New Roman" panose="02020603050405020304" pitchFamily="18" charset="0"/>
              </a:rPr>
              <a:t>Rationale:</a:t>
            </a:r>
          </a:p>
          <a:p>
            <a:pPr>
              <a:buNone/>
            </a:pPr>
            <a:r>
              <a:rPr lang="en-US" dirty="0" err="1" smtClean="0">
                <a:latin typeface="Times New Roman" panose="02020603050405020304" pitchFamily="18" charset="0"/>
                <a:cs typeface="Times New Roman" panose="02020603050405020304" pitchFamily="18" charset="0"/>
              </a:rPr>
              <a:t>BronxWorks</a:t>
            </a:r>
            <a:r>
              <a:rPr lang="en-US" dirty="0" smtClean="0">
                <a:latin typeface="Times New Roman" panose="02020603050405020304" pitchFamily="18" charset="0"/>
                <a:cs typeface="Times New Roman" panose="02020603050405020304" pitchFamily="18" charset="0"/>
              </a:rPr>
              <a:t> is a nonprofit organization that covers several SDOH categories by providing such services as emergency food support, vocational training, housing services, immigration services, and enrollment into health insurance programs. They provide Spanish-language health and nutrition workshops and support families with SNAP and WIC.</a:t>
            </a:r>
          </a:p>
          <a:p>
            <a:pPr>
              <a:buNone/>
            </a:pPr>
            <a:r>
              <a:rPr lang="en-US" dirty="0" smtClean="0">
                <a:latin typeface="Times New Roman" panose="02020603050405020304" pitchFamily="18" charset="0"/>
                <a:cs typeface="Times New Roman" panose="02020603050405020304" pitchFamily="18" charset="0"/>
              </a:rPr>
              <a:t>Supports SDOH:</a:t>
            </a:r>
          </a:p>
          <a:p>
            <a:pPr>
              <a:buNone/>
            </a:pPr>
            <a:r>
              <a:rPr lang="en-US" dirty="0" smtClean="0">
                <a:latin typeface="Times New Roman" panose="02020603050405020304" pitchFamily="18" charset="0"/>
                <a:cs typeface="Times New Roman" panose="02020603050405020304" pitchFamily="18" charset="0"/>
              </a:rPr>
              <a:t>Economic Stability: Helps with the provision of work and wages.</a:t>
            </a:r>
          </a:p>
          <a:p>
            <a:pPr>
              <a:buNone/>
            </a:pPr>
            <a:r>
              <a:rPr lang="en-US" dirty="0" smtClean="0">
                <a:latin typeface="Times New Roman" panose="02020603050405020304" pitchFamily="18" charset="0"/>
                <a:cs typeface="Times New Roman" panose="02020603050405020304" pitchFamily="18" charset="0"/>
              </a:rPr>
              <a:t>Health and Nutrition: This is in reference to food security and education on chronic diseases.</a:t>
            </a:r>
          </a:p>
          <a:p>
            <a:pPr>
              <a:buNone/>
            </a:pPr>
            <a:r>
              <a:rPr lang="en-US" dirty="0" smtClean="0">
                <a:latin typeface="Times New Roman" panose="02020603050405020304" pitchFamily="18" charset="0"/>
                <a:cs typeface="Times New Roman" panose="02020603050405020304" pitchFamily="18" charset="0"/>
              </a:rPr>
              <a:t>Social/community context: Culturally responsive case management to establish trust.</a:t>
            </a:r>
          </a:p>
          <a:p>
            <a:pPr>
              <a:buNone/>
            </a:pPr>
            <a:endParaRPr lang="en-US"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3. NYC Health + Hospitals/Gotham Health </a:t>
            </a:r>
            <a:r>
              <a:rPr lang="en-US" dirty="0" err="1" smtClean="0">
                <a:latin typeface="Times New Roman" panose="02020603050405020304" pitchFamily="18" charset="0"/>
                <a:cs typeface="Times New Roman" panose="02020603050405020304" pitchFamily="18" charset="0"/>
              </a:rPr>
              <a:t>Morrisania</a:t>
            </a:r>
            <a:endParaRPr lang="en-US"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Address: 1225 Gerard Avenue, Bronx, NY 10452</a:t>
            </a:r>
          </a:p>
          <a:p>
            <a:pPr>
              <a:buNone/>
            </a:pPr>
            <a:r>
              <a:rPr lang="en-US" dirty="0" smtClean="0">
                <a:latin typeface="Times New Roman" panose="02020603050405020304" pitchFamily="18" charset="0"/>
                <a:cs typeface="Times New Roman" panose="02020603050405020304" pitchFamily="18" charset="0"/>
              </a:rPr>
              <a:t>Website: https://www.nychealthandhospitals.org/gothamhealth/morrisania/</a:t>
            </a:r>
          </a:p>
          <a:p>
            <a:pPr>
              <a:buNone/>
            </a:pPr>
            <a:r>
              <a:rPr lang="en-US" dirty="0" smtClean="0">
                <a:latin typeface="Times New Roman" panose="02020603050405020304" pitchFamily="18" charset="0"/>
                <a:cs typeface="Times New Roman" panose="02020603050405020304" pitchFamily="18" charset="0"/>
              </a:rPr>
              <a:t>Rationale:</a:t>
            </a:r>
          </a:p>
          <a:p>
            <a:pPr>
              <a:buNone/>
            </a:pPr>
            <a:r>
              <a:rPr lang="en-US" dirty="0" err="1" smtClean="0">
                <a:latin typeface="Times New Roman" panose="02020603050405020304" pitchFamily="18" charset="0"/>
                <a:cs typeface="Times New Roman" panose="02020603050405020304" pitchFamily="18" charset="0"/>
              </a:rPr>
              <a:t>Morrisania</a:t>
            </a:r>
            <a:r>
              <a:rPr lang="en-US" dirty="0" smtClean="0">
                <a:latin typeface="Times New Roman" panose="02020603050405020304" pitchFamily="18" charset="0"/>
                <a:cs typeface="Times New Roman" panose="02020603050405020304" pitchFamily="18" charset="0"/>
              </a:rPr>
              <a:t> Health Center is a facility of the NYC Health + Hospitals, offering low-income patients in the Bronx a primary care facility via multilingual care, mental health, women's health and telehealth. The facility is duty-bound to provide preventive and chronic disease management services, especially to the uninsured and underinsured Hispanic families.</a:t>
            </a:r>
          </a:p>
          <a:p>
            <a:pPr>
              <a:buNone/>
            </a:pPr>
            <a:r>
              <a:rPr lang="en-US" dirty="0" smtClean="0">
                <a:latin typeface="Times New Roman" panose="02020603050405020304" pitchFamily="18" charset="0"/>
                <a:cs typeface="Times New Roman" panose="02020603050405020304" pitchFamily="18" charset="0"/>
              </a:rPr>
              <a:t>Supports SDOH:</a:t>
            </a:r>
          </a:p>
          <a:p>
            <a:pPr>
              <a:buNone/>
            </a:pPr>
            <a:r>
              <a:rPr lang="en-US" dirty="0" smtClean="0">
                <a:latin typeface="Times New Roman" panose="02020603050405020304" pitchFamily="18" charset="0"/>
                <a:cs typeface="Times New Roman" panose="02020603050405020304" pitchFamily="18" charset="0"/>
              </a:rPr>
              <a:t>Healthcare Quality and Access: Reduce disparities - have affordable, high-quality healthcare available in Spanish.</a:t>
            </a:r>
          </a:p>
          <a:p>
            <a:pPr>
              <a:buNone/>
            </a:pPr>
            <a:r>
              <a:rPr lang="en-US" dirty="0" smtClean="0">
                <a:latin typeface="Times New Roman" panose="02020603050405020304" pitchFamily="18" charset="0"/>
                <a:cs typeface="Times New Roman" panose="02020603050405020304" pitchFamily="18" charset="0"/>
              </a:rPr>
              <a:t>Neighborhood and Built Environment: A wide range of public transit options are within walking distance.</a:t>
            </a:r>
          </a:p>
          <a:p>
            <a:pPr>
              <a:buNone/>
            </a:pPr>
            <a:endParaRPr lang="en-US"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4. Montefiore Mobile Health Program</a:t>
            </a:r>
          </a:p>
          <a:p>
            <a:pPr>
              <a:buNone/>
            </a:pPr>
            <a:r>
              <a:rPr lang="en-US" dirty="0" smtClean="0">
                <a:latin typeface="Times New Roman" panose="02020603050405020304" pitchFamily="18" charset="0"/>
                <a:cs typeface="Times New Roman" panose="02020603050405020304" pitchFamily="18" charset="0"/>
              </a:rPr>
              <a:t>Call for services to be provided in the Bronx neighborhoods</a:t>
            </a:r>
          </a:p>
          <a:p>
            <a:pPr>
              <a:buNone/>
            </a:pPr>
            <a:r>
              <a:rPr lang="en-US" dirty="0" smtClean="0">
                <a:latin typeface="Times New Roman" panose="02020603050405020304" pitchFamily="18" charset="0"/>
                <a:cs typeface="Times New Roman" panose="02020603050405020304" pitchFamily="18" charset="0"/>
              </a:rPr>
              <a:t>Website: https://www.montefiore.org/mobile-health-program</a:t>
            </a:r>
          </a:p>
          <a:p>
            <a:pPr>
              <a:buNone/>
            </a:pPr>
            <a:r>
              <a:rPr lang="en-US" dirty="0" smtClean="0">
                <a:latin typeface="Times New Roman" panose="02020603050405020304" pitchFamily="18" charset="0"/>
                <a:cs typeface="Times New Roman" panose="02020603050405020304" pitchFamily="18" charset="0"/>
              </a:rPr>
              <a:t>Rationale:</a:t>
            </a:r>
          </a:p>
          <a:p>
            <a:pPr>
              <a:buNone/>
            </a:pPr>
            <a:r>
              <a:rPr lang="en-US" dirty="0" smtClean="0">
                <a:latin typeface="Times New Roman" panose="02020603050405020304" pitchFamily="18" charset="0"/>
                <a:cs typeface="Times New Roman" panose="02020603050405020304" pitchFamily="18" charset="0"/>
              </a:rPr>
              <a:t>To the underserved areas of the Bronx, such as the North Bronx, where people still live in poverty, Montefiore has a Mobile Health Program where they send medical vans into the neighborhoods, providing vaccinations, screenings, health education, and COVID-19 tests right in communities where people work and live. This program is designed to address the problems of working parents, the </a:t>
            </a:r>
            <a:r>
              <a:rPr lang="en-US" dirty="0" err="1" smtClean="0">
                <a:latin typeface="Times New Roman" panose="02020603050405020304" pitchFamily="18" charset="0"/>
                <a:cs typeface="Times New Roman" panose="02020603050405020304" pitchFamily="18" charset="0"/>
              </a:rPr>
              <a:t>elderly,y</a:t>
            </a:r>
            <a:r>
              <a:rPr lang="en-US" dirty="0" smtClean="0">
                <a:latin typeface="Times New Roman" panose="02020603050405020304" pitchFamily="18" charset="0"/>
                <a:cs typeface="Times New Roman" panose="02020603050405020304" pitchFamily="18" charset="0"/>
              </a:rPr>
              <a:t> and non-automotive individuals with regard to their transport and time constraints.</a:t>
            </a:r>
          </a:p>
          <a:p>
            <a:pPr>
              <a:buNone/>
            </a:pPr>
            <a:r>
              <a:rPr lang="en-US" dirty="0" smtClean="0">
                <a:latin typeface="Times New Roman" panose="02020603050405020304" pitchFamily="18" charset="0"/>
                <a:cs typeface="Times New Roman" panose="02020603050405020304" pitchFamily="18" charset="0"/>
              </a:rPr>
              <a:t>Supports SDOH:</a:t>
            </a:r>
          </a:p>
          <a:p>
            <a:pPr>
              <a:buNone/>
            </a:pPr>
            <a:r>
              <a:rPr lang="en-US" dirty="0" smtClean="0">
                <a:latin typeface="Times New Roman" panose="02020603050405020304" pitchFamily="18" charset="0"/>
                <a:cs typeface="Times New Roman" panose="02020603050405020304" pitchFamily="18" charset="0"/>
              </a:rPr>
              <a:t>Neighborhood and Built Environment: Opens the service to the immobile or poorly served communities that have no mobility or transit options.</a:t>
            </a:r>
          </a:p>
          <a:p>
            <a:pPr>
              <a:buNone/>
            </a:pPr>
            <a:r>
              <a:rPr lang="en-US" dirty="0" smtClean="0">
                <a:latin typeface="Times New Roman" panose="02020603050405020304" pitchFamily="18" charset="0"/>
                <a:cs typeface="Times New Roman" panose="02020603050405020304" pitchFamily="18" charset="0"/>
              </a:rPr>
              <a:t>Healthcare Access and Quality: Provides immediate access to preventive health and early detection services for Hispanic communities, and thus decreases Hispanic neighborhoods.</a:t>
            </a:r>
          </a:p>
          <a:p>
            <a:pPr>
              <a:buNone/>
            </a:pP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10F9A4A-CC76-B780-5563-2520AB9A63B0}"/>
              </a:ext>
            </a:extLst>
          </p:cNvPr>
          <p:cNvSpPr>
            <a:spLocks noGrp="1"/>
          </p:cNvSpPr>
          <p:nvPr>
            <p:ph type="sldNum" sz="quarter" idx="5"/>
          </p:nvPr>
        </p:nvSpPr>
        <p:spPr/>
        <p:txBody>
          <a:bodyPr/>
          <a:lstStyle/>
          <a:p>
            <a:fld id="{2A85EAB8-0AFB-9942-A30C-047B09295335}" type="slidenum">
              <a:rPr lang="en-US" smtClean="0"/>
              <a:t>6</a:t>
            </a:fld>
            <a:endParaRPr lang="en-US" dirty="0"/>
          </a:p>
        </p:txBody>
      </p:sp>
    </p:spTree>
    <p:extLst>
      <p:ext uri="{BB962C8B-B14F-4D97-AF65-F5344CB8AC3E}">
        <p14:creationId xmlns:p14="http://schemas.microsoft.com/office/powerpoint/2010/main" val="1328059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32600-A698-F5FA-74C5-252F9306B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0E7203-1E3A-B928-0FCD-540CC8F5A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0F05B9-7953-E531-81D7-D034E63E4F59}"/>
              </a:ext>
            </a:extLst>
          </p:cNvPr>
          <p:cNvSpPr>
            <a:spLocks noGrp="1"/>
          </p:cNvSpPr>
          <p:nvPr>
            <p:ph type="body" idx="1"/>
          </p:nvPr>
        </p:nvSpPr>
        <p:spPr/>
        <p:txBody>
          <a:bodyPr/>
          <a:lstStyle/>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Community resources are a key driver in supporting the Social Determinants of Health (SDOH) in addressing disparities in health care. The availability of low-cost health, food, mental health, and transportation services affects people's health and the health of their families and communities. Below are some community resources that deliver key services that can help fill gaps in healthcare and meet important needs (McWhorter et al., 2022).</a:t>
            </a:r>
          </a:p>
          <a:p>
            <a:pPr>
              <a:buFont typeface="Arial" panose="020B0604020202020204" pitchFamily="34" charset="0"/>
              <a:buNone/>
            </a:pPr>
            <a:endParaRPr lang="en-US" sz="12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1. Union Community Health Center</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Address: 260 East 188th Street, Bronx, NY 10458</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Website: https://www.uchcbronx.org</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Rationale:</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Union Community Health Center provides all medical, </a:t>
            </a:r>
            <a:r>
              <a:rPr lang="en-US" sz="1200" dirty="0" err="1" smtClean="0">
                <a:latin typeface="Times New Roman" panose="02020603050405020304" pitchFamily="18" charset="0"/>
                <a:cs typeface="Times New Roman" panose="02020603050405020304" pitchFamily="18" charset="0"/>
              </a:rPr>
              <a:t>dental,l</a:t>
            </a:r>
            <a:r>
              <a:rPr lang="en-US" sz="1200" dirty="0" smtClean="0">
                <a:latin typeface="Times New Roman" panose="02020603050405020304" pitchFamily="18" charset="0"/>
                <a:cs typeface="Times New Roman" panose="02020603050405020304" pitchFamily="18" charset="0"/>
              </a:rPr>
              <a:t> and behavioral health care services at low cost or for free, with a Spanish-speaking community focus. It includes diabetes education, preventive screening, and underinsured and/or uninsured care coordination.</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Supports SDOH:</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Healthcare Access and Quality: Improves access to culturally and linguistically competent health care.</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Economic Stability: Offers a sliding fee scale and takes Medicaid/Medicare, less financial restrictions.</a:t>
            </a:r>
          </a:p>
          <a:p>
            <a:pPr>
              <a:buFont typeface="Arial" panose="020B0604020202020204" pitchFamily="34" charset="0"/>
              <a:buNone/>
            </a:pPr>
            <a:endParaRPr lang="en-US" sz="12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2. </a:t>
            </a:r>
            <a:r>
              <a:rPr lang="en-US" sz="1200" dirty="0" err="1" smtClean="0">
                <a:latin typeface="Times New Roman" panose="02020603050405020304" pitchFamily="18" charset="0"/>
                <a:cs typeface="Times New Roman" panose="02020603050405020304" pitchFamily="18" charset="0"/>
              </a:rPr>
              <a:t>BronxWorks</a:t>
            </a:r>
            <a:endParaRPr lang="en-US" sz="12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Address: 1130 Grand Concourse, Bronx, NY 10456</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Website: https://bronxworks.org</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Rationale:</a:t>
            </a:r>
          </a:p>
          <a:p>
            <a:pPr>
              <a:buFont typeface="Arial" panose="020B0604020202020204" pitchFamily="34" charset="0"/>
              <a:buNone/>
            </a:pPr>
            <a:r>
              <a:rPr lang="en-US" sz="1200" dirty="0" err="1" smtClean="0">
                <a:latin typeface="Times New Roman" panose="02020603050405020304" pitchFamily="18" charset="0"/>
                <a:cs typeface="Times New Roman" panose="02020603050405020304" pitchFamily="18" charset="0"/>
              </a:rPr>
              <a:t>BronxWorks</a:t>
            </a:r>
            <a:r>
              <a:rPr lang="en-US" sz="1200" dirty="0" smtClean="0">
                <a:latin typeface="Times New Roman" panose="02020603050405020304" pitchFamily="18" charset="0"/>
                <a:cs typeface="Times New Roman" panose="02020603050405020304" pitchFamily="18" charset="0"/>
              </a:rPr>
              <a:t> is a nonprofit organization that covers several SDOH categories by providing such services as emergency food support, vocational training, housing services, immigration services, and enrollment into health insurance programs. They provide Spanish-language health and nutrition workshops and support families with SNAP and WIC.</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Supports SDOH:</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Economic Stability: Helps with the provision of work and wages.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Health and Nutrition: This is in reference to food security and education on chronic diseases.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Social/community context: Culturally responsive case management to establish trust.</a:t>
            </a:r>
          </a:p>
          <a:p>
            <a:pPr>
              <a:buFont typeface="Arial" panose="020B0604020202020204" pitchFamily="34" charset="0"/>
              <a:buNone/>
            </a:pPr>
            <a:endParaRPr lang="en-US" sz="12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3. NYC Health + Hospitals/Gotham Health </a:t>
            </a:r>
            <a:r>
              <a:rPr lang="en-US" sz="1200" dirty="0" err="1" smtClean="0">
                <a:latin typeface="Times New Roman" panose="02020603050405020304" pitchFamily="18" charset="0"/>
                <a:cs typeface="Times New Roman" panose="02020603050405020304" pitchFamily="18" charset="0"/>
              </a:rPr>
              <a:t>Morrisania</a:t>
            </a:r>
            <a:endParaRPr lang="en-US" sz="12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Address: 1225 Gerard Avenue, Bronx, NY 10452</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Website: https://www.nychealthandhospitals.org/gothamhealth/morrisania/</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Rationale:</a:t>
            </a:r>
          </a:p>
          <a:p>
            <a:pPr>
              <a:buFont typeface="Arial" panose="020B0604020202020204" pitchFamily="34" charset="0"/>
              <a:buNone/>
            </a:pPr>
            <a:r>
              <a:rPr lang="en-US" sz="1200" dirty="0" err="1" smtClean="0">
                <a:latin typeface="Times New Roman" panose="02020603050405020304" pitchFamily="18" charset="0"/>
                <a:cs typeface="Times New Roman" panose="02020603050405020304" pitchFamily="18" charset="0"/>
              </a:rPr>
              <a:t>Morrisania</a:t>
            </a:r>
            <a:r>
              <a:rPr lang="en-US" sz="1200" dirty="0" smtClean="0">
                <a:latin typeface="Times New Roman" panose="02020603050405020304" pitchFamily="18" charset="0"/>
                <a:cs typeface="Times New Roman" panose="02020603050405020304" pitchFamily="18" charset="0"/>
              </a:rPr>
              <a:t> Health Center is a facility of the NYC Health + Hospitals, offering low-income patients in the Bronx a primary care facility via multilingual care, mental health, women's health and telehealth. The facility is duty-bound to provide preventive and chronic disease management services, especially to the uninsured and underinsured Hispanic families.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Supports SDOH:</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Healthcare Quality and Access: Reduce disparities - have affordable, high-quality healthcare available in Spanish.</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Neighborhood and Built Environment: A wide range of public transit options are within walking distance.</a:t>
            </a:r>
          </a:p>
          <a:p>
            <a:pPr>
              <a:buFont typeface="Arial" panose="020B0604020202020204" pitchFamily="34" charset="0"/>
              <a:buNone/>
            </a:pPr>
            <a:endParaRPr lang="en-US" sz="12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4. Montefiore Mobile Health Program</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Call for services to be provided in the Bronx neighborhoods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Website: https://www.montefiore.org/mobile-health-program</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Rationale:</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To the underserved areas of the Bronx, such as the North Bronx, where people still live in poverty, Montefiore has a Mobile Health Program where they send medical vans into the neighborhoods, providing vaccinations, screenings, health education, and COVID-19 tests right in communities where people work and live. This program is designed to address the problems of working parents, the </a:t>
            </a:r>
            <a:r>
              <a:rPr lang="en-US" sz="1200" dirty="0" err="1" smtClean="0">
                <a:latin typeface="Times New Roman" panose="02020603050405020304" pitchFamily="18" charset="0"/>
                <a:cs typeface="Times New Roman" panose="02020603050405020304" pitchFamily="18" charset="0"/>
              </a:rPr>
              <a:t>elderly,y</a:t>
            </a:r>
            <a:r>
              <a:rPr lang="en-US" sz="1200" dirty="0" smtClean="0">
                <a:latin typeface="Times New Roman" panose="02020603050405020304" pitchFamily="18" charset="0"/>
                <a:cs typeface="Times New Roman" panose="02020603050405020304" pitchFamily="18" charset="0"/>
              </a:rPr>
              <a:t> and non-automotive individuals with regard to their transport and time constraints.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Supports SDOH:</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Neighborhood and Built Environment: Opens the service to the immobile or poorly served communities that have no mobility or transit options.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Healthcare Access and Quality: Provides immediate access to preventive health and early detection services for Hispanic communities, and thus decreases Hispanic neighborhoods.</a:t>
            </a:r>
          </a:p>
          <a:p>
            <a:pPr>
              <a:buFont typeface="Arial" panose="020B0604020202020204" pitchFamily="34" charset="0"/>
              <a:buNone/>
            </a:pPr>
            <a:endParaRPr lang="en-US" sz="12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en-US" sz="12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en-US" sz="12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en-US" sz="12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en-US" sz="12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1. Union Community Health Center Address: Bronx, NY, 10458, 260 East 188th Street</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Opening hours: Closed for the </a:t>
            </a:r>
            <a:r>
              <a:rPr lang="en-US" sz="1200" dirty="0" err="1" smtClean="0">
                <a:latin typeface="Times New Roman" panose="02020603050405020304" pitchFamily="18" charset="0"/>
                <a:cs typeface="Times New Roman" panose="02020603050405020304" pitchFamily="18" charset="0"/>
              </a:rPr>
              <a:t>evening.Closed</a:t>
            </a:r>
            <a:r>
              <a:rPr lang="en-US" sz="1200" dirty="0" smtClean="0">
                <a:latin typeface="Times New Roman" panose="02020603050405020304" pitchFamily="18" charset="0"/>
                <a:cs typeface="Times New Roman" panose="02020603050405020304" pitchFamily="18" charset="0"/>
              </a:rPr>
              <a:t> for the evening.</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Monday-Friday: 8.00 am-6.00 pm</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Saturday: 9-00 AM to 3:00 PM</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Sunday: Closed</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Languages Offered:</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English</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Spanish</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Other translation services are on an order basis.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Important Services Offered:</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Primary &amp; preventive medicine</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Chronic Disease (such as diabetes, hypertension)</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Dental services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Counselling and </a:t>
            </a:r>
            <a:r>
              <a:rPr lang="en-US" sz="1200" dirty="0" err="1" smtClean="0">
                <a:latin typeface="Times New Roman" panose="02020603050405020304" pitchFamily="18" charset="0"/>
                <a:cs typeface="Times New Roman" panose="02020603050405020304" pitchFamily="18" charset="0"/>
              </a:rPr>
              <a:t>behavioural</a:t>
            </a:r>
            <a:r>
              <a:rPr lang="en-US" sz="1200" dirty="0" smtClean="0">
                <a:latin typeface="Times New Roman" panose="02020603050405020304" pitchFamily="18" charset="0"/>
                <a:cs typeface="Times New Roman" panose="02020603050405020304" pitchFamily="18" charset="0"/>
              </a:rPr>
              <a:t> health.</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Prenatal/postnatal women's health</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Health workshops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Scale of income fees that slide as they increase.</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Medicaid and Medicare accepted, as well as non-insured</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Website: https://www.uchcbronx.org</a:t>
            </a:r>
          </a:p>
          <a:p>
            <a:pPr>
              <a:buFont typeface="Arial" panose="020B0604020202020204" pitchFamily="34" charset="0"/>
              <a:buNone/>
            </a:pPr>
            <a:endParaRPr lang="en-US" sz="12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2. </a:t>
            </a:r>
            <a:r>
              <a:rPr lang="en-US" sz="1200" dirty="0" err="1" smtClean="0">
                <a:latin typeface="Times New Roman" panose="02020603050405020304" pitchFamily="18" charset="0"/>
                <a:cs typeface="Times New Roman" panose="02020603050405020304" pitchFamily="18" charset="0"/>
              </a:rPr>
              <a:t>BronxWorks</a:t>
            </a:r>
            <a:endParaRPr lang="en-US" sz="12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Main Address: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Grand Concourse 1130 Bronx, NY 10456</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Hours: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Working hours: Monday- Friday (9:00- 5:00 PM)</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Some programs (like the food pantry) may be open at special or extended hours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Languages Offered:</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English</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Spanish</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Part of the staff fluently speaks in French and African dialects (depending on the program site)</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The main Services offered are:</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Food aid (pantry, meal, SNAP enrolment aid)</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Services for the homeless and shelter.</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Enrolment in health insurance is complex and can be time-consuming. Enrolling in health insurance is complicated and can be lengthy.</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Job-trainer and employment services.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Legal services; immigration</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Senior services, After-school services.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Access to chronic-condition bilingual health workshops and assistance.</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Website: https://www.bronxworks.org</a:t>
            </a:r>
          </a:p>
          <a:p>
            <a:pPr>
              <a:buFont typeface="Arial" panose="020B0604020202020204" pitchFamily="34" charset="0"/>
              <a:buNone/>
            </a:pPr>
            <a:endParaRPr lang="en-US" sz="12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3. NYC Health + Hospitals/ Gotham Health </a:t>
            </a:r>
            <a:r>
              <a:rPr lang="en-US" sz="1200" dirty="0" err="1" smtClean="0">
                <a:latin typeface="Times New Roman" panose="02020603050405020304" pitchFamily="18" charset="0"/>
                <a:cs typeface="Times New Roman" panose="02020603050405020304" pitchFamily="18" charset="0"/>
              </a:rPr>
              <a:t>Morrisania</a:t>
            </a:r>
            <a:endParaRPr lang="en-US" sz="12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Address: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1225 Gerard Avenue, Bronx, New York 10452</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Business hours: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Mon- Friday 8:00 AM 4:30 PM</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Saturday &amp; Sunday: closed</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Languages Offered:</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English</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Spanish</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Language Line is using interpretation in over 200 languages.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Important Services: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Primary care</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Pediatric care</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Services for Women's Health.</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Individual counselling for mental health.</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Immunizations and screening for prevention Immunizations, screening for prevention</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Pharmacies and laboratories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Telehealth services offered</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Website: https://www.nychealthandhospitals.org/gothamhealth/morrisania/</a:t>
            </a:r>
          </a:p>
          <a:p>
            <a:pPr>
              <a:buFont typeface="Arial" panose="020B0604020202020204" pitchFamily="34" charset="0"/>
              <a:buNone/>
            </a:pPr>
            <a:endParaRPr lang="en-US" sz="12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5. Health Partner Information and Support Services (HPISS)6. Health System Management (HSM)</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No Fixed Address Mobile Service</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Hours of Operation:</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Relies on the context and time of the day</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The schedules are run on Mondays through Fridays and are typically open 9-44 pm, and they are posted on the Internet and member clinics and schools.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Languages Offered:</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English</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Spanish</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On-site bilingual employees are provided.</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It offers interpretation services that can be used as needed</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.Panoramic Scenic Ride:</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Blood pressure, glucose, and BMI in preventive health screening.</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Vaccinations (COVID-19, flu, HPV, and so on)</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Counselling and Health Education</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Follow-up of chronic diseases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Educating and supporting people about telehealth.</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Specialists and clinics from Montefiore are available for recommendations.</a:t>
            </a:r>
          </a:p>
          <a:p>
            <a:pPr>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Website: https://www.montefiore.org/mobile-health-program</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B606531-B12D-11E4-64CD-CA32AEA23937}"/>
              </a:ext>
            </a:extLst>
          </p:cNvPr>
          <p:cNvSpPr>
            <a:spLocks noGrp="1"/>
          </p:cNvSpPr>
          <p:nvPr>
            <p:ph type="sldNum" sz="quarter" idx="5"/>
          </p:nvPr>
        </p:nvSpPr>
        <p:spPr/>
        <p:txBody>
          <a:bodyPr/>
          <a:lstStyle/>
          <a:p>
            <a:fld id="{2A85EAB8-0AFB-9942-A30C-047B09295335}" type="slidenum">
              <a:rPr lang="en-US" smtClean="0"/>
              <a:t>7</a:t>
            </a:fld>
            <a:endParaRPr lang="en-US" dirty="0"/>
          </a:p>
        </p:txBody>
      </p:sp>
    </p:spTree>
    <p:extLst>
      <p:ext uri="{BB962C8B-B14F-4D97-AF65-F5344CB8AC3E}">
        <p14:creationId xmlns:p14="http://schemas.microsoft.com/office/powerpoint/2010/main" val="3788688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latin typeface="Times New Roman" panose="02020603050405020304" pitchFamily="18" charset="0"/>
                <a:cs typeface="Times New Roman" panose="02020603050405020304" pitchFamily="18" charset="0"/>
              </a:rPr>
              <a:t>The two areas of SDOH that have the greatest disparity in the Bronx for low-income Hispanic families are the lack of affordable childcare services and access to healthcare. Within these communities, most parents have low-wage or hourly employment, few of which offer the flexibility in salary or employer-provided childcare. Thus, they are forced to choose between earning income and remaining at home to care for children, leading to disparities in financial status, health care visits, and stress.</a:t>
            </a:r>
          </a:p>
          <a:p>
            <a:pPr>
              <a:buNone/>
            </a:pPr>
            <a:r>
              <a:rPr lang="en-US" dirty="0" smtClean="0">
                <a:latin typeface="Times New Roman" panose="02020603050405020304" pitchFamily="18" charset="0"/>
                <a:cs typeface="Times New Roman" panose="02020603050405020304" pitchFamily="18" charset="0"/>
              </a:rPr>
              <a:t>This unreliable childcare is a hurdle to accessing preventive care, behavioral health, job skills, and regular work. In addition, child care services are typically costly, or they have to wait in line, particularly for infants and toddlers.</a:t>
            </a:r>
          </a:p>
          <a:p>
            <a:pPr>
              <a:buNone/>
            </a:pPr>
            <a:r>
              <a:rPr lang="en-US" dirty="0" smtClean="0">
                <a:latin typeface="Times New Roman" panose="02020603050405020304" pitchFamily="18" charset="0"/>
                <a:cs typeface="Times New Roman" panose="02020603050405020304" pitchFamily="18" charset="0"/>
              </a:rPr>
              <a:t>Needed Improvements</a:t>
            </a:r>
          </a:p>
          <a:p>
            <a:pPr>
              <a:buNone/>
            </a:pPr>
            <a:r>
              <a:rPr lang="en-US" dirty="0" smtClean="0">
                <a:latin typeface="Times New Roman" panose="02020603050405020304" pitchFamily="18" charset="0"/>
                <a:cs typeface="Times New Roman" panose="02020603050405020304" pitchFamily="18" charset="0"/>
              </a:rPr>
              <a:t>To address this gap, affordable bilingual child care centers that incorporate health and community care services would help close the gap in the Bronx. These centers ought to have non-discriminating time (flexible), culturally responsive personnel, and some have to be at a sliding-scale fee. This would not only give parents the sense of empowerment to seek employment or go to the hospital, but would also enable children to have access to early childhood development and school, with consequences for the health of children in the long term.</a:t>
            </a:r>
          </a:p>
          <a:p>
            <a:pPr>
              <a:buNone/>
            </a:pPr>
            <a:r>
              <a:rPr lang="en-US" dirty="0" smtClean="0">
                <a:latin typeface="Times New Roman" panose="02020603050405020304" pitchFamily="18" charset="0"/>
                <a:cs typeface="Times New Roman" panose="02020603050405020304" pitchFamily="18" charset="0"/>
              </a:rPr>
              <a:t>There may be mobile childcare services or community-based co-op childcare schemes available to offer temporary, flexible childcare, especially in areas where there is limited or no conventional childcare provision.</a:t>
            </a:r>
          </a:p>
          <a:p>
            <a:pPr>
              <a:buNone/>
            </a:pPr>
            <a:r>
              <a:rPr lang="en-US" dirty="0" smtClean="0">
                <a:latin typeface="Times New Roman" panose="02020603050405020304" pitchFamily="18" charset="0"/>
                <a:cs typeface="Times New Roman" panose="02020603050405020304" pitchFamily="18" charset="0"/>
              </a:rPr>
              <a:t>The community benefits economically through increased freedom, access to health </a:t>
            </a:r>
            <a:r>
              <a:rPr lang="en-US" dirty="0" err="1" smtClean="0">
                <a:latin typeface="Times New Roman" panose="02020603050405020304" pitchFamily="18" charset="0"/>
                <a:cs typeface="Times New Roman" panose="02020603050405020304" pitchFamily="18" charset="0"/>
              </a:rPr>
              <a:t>care,e</a:t>
            </a:r>
            <a:r>
              <a:rPr lang="en-US" dirty="0" smtClean="0">
                <a:latin typeface="Times New Roman" panose="02020603050405020304" pitchFamily="18" charset="0"/>
                <a:cs typeface="Times New Roman" panose="02020603050405020304" pitchFamily="18" charset="0"/>
              </a:rPr>
              <a:t> and overall wellness for the childcare gap reduction, helping to create health equity over time in the Bronx.</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85EAB8-0AFB-9942-A30C-047B09295335}" type="slidenum">
              <a:rPr lang="en-US" smtClean="0"/>
              <a:t>8</a:t>
            </a:fld>
            <a:endParaRPr lang="en-US" dirty="0"/>
          </a:p>
        </p:txBody>
      </p:sp>
    </p:spTree>
    <p:extLst>
      <p:ext uri="{BB962C8B-B14F-4D97-AF65-F5344CB8AC3E}">
        <p14:creationId xmlns:p14="http://schemas.microsoft.com/office/powerpoint/2010/main" val="3020141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7D604-7E47-34CE-3C92-F0E322738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0DF32F-5BEA-7B68-56B4-C3DF21E3B6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34F126-86D7-B4A2-A669-F6DB00A85637}"/>
              </a:ext>
            </a:extLst>
          </p:cNvPr>
          <p:cNvSpPr>
            <a:spLocks noGrp="1"/>
          </p:cNvSpPr>
          <p:nvPr>
            <p:ph type="body" idx="1"/>
          </p:nvPr>
        </p:nvSpPr>
        <p:spPr/>
        <p:txBody>
          <a:bodyPr/>
          <a:lstStyle/>
          <a:p>
            <a:r>
              <a:rPr lang="en-US" b="0" dirty="0" smtClean="0"/>
              <a:t>Mental health is also an important Social Determinant of Health (</a:t>
            </a:r>
            <a:r>
              <a:rPr lang="en-US" b="0" dirty="0" err="1" smtClean="0"/>
              <a:t>SDoH</a:t>
            </a:r>
            <a:r>
              <a:rPr lang="en-US" b="0" dirty="0" smtClean="0"/>
              <a:t>) that has a significant impact on overall health and wellbeing, but is poorly addressed in underserved communities. One major need in these communities is the provision of mental health services in multiple languages at an affordable price. These services are essential for low-income and minority populations that face a language, cultural, and financial barrier to care. If mental health is considered to be a vital </a:t>
            </a:r>
            <a:r>
              <a:rPr lang="en-US" b="0" dirty="0" err="1" smtClean="0"/>
              <a:t>SDoH</a:t>
            </a:r>
            <a:r>
              <a:rPr lang="en-US" b="0" dirty="0" smtClean="0"/>
              <a:t>, and there is a disparity in access to mental health resources in these communities, this can further strengthen the arguments for the creation of mental health resources that advance psychological well-being and health equity.</a:t>
            </a:r>
            <a:endParaRPr lang="en-US" b="0" dirty="0"/>
          </a:p>
        </p:txBody>
      </p:sp>
      <p:sp>
        <p:nvSpPr>
          <p:cNvPr id="4" name="Slide Number Placeholder 3">
            <a:extLst>
              <a:ext uri="{FF2B5EF4-FFF2-40B4-BE49-F238E27FC236}">
                <a16:creationId xmlns:a16="http://schemas.microsoft.com/office/drawing/2014/main" id="{4C239E64-FE85-45F8-C902-7A9AAEDCBE6F}"/>
              </a:ext>
            </a:extLst>
          </p:cNvPr>
          <p:cNvSpPr>
            <a:spLocks noGrp="1"/>
          </p:cNvSpPr>
          <p:nvPr>
            <p:ph type="sldNum" sz="quarter" idx="5"/>
          </p:nvPr>
        </p:nvSpPr>
        <p:spPr/>
        <p:txBody>
          <a:bodyPr/>
          <a:lstStyle/>
          <a:p>
            <a:fld id="{2A85EAB8-0AFB-9942-A30C-047B09295335}" type="slidenum">
              <a:rPr lang="en-US" smtClean="0"/>
              <a:t>9</a:t>
            </a:fld>
            <a:endParaRPr lang="en-US" dirty="0"/>
          </a:p>
        </p:txBody>
      </p:sp>
    </p:spTree>
    <p:extLst>
      <p:ext uri="{BB962C8B-B14F-4D97-AF65-F5344CB8AC3E}">
        <p14:creationId xmlns:p14="http://schemas.microsoft.com/office/powerpoint/2010/main" val="790696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65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67229" y="2873829"/>
            <a:ext cx="10515600" cy="623888"/>
          </a:xfrm>
          <a:prstGeom prst="rect">
            <a:avLst/>
          </a:prstGeom>
        </p:spPr>
        <p:txBody>
          <a:bodyPr/>
          <a:lstStyle>
            <a:lvl1pPr>
              <a:defRPr sz="5400" baseline="0"/>
            </a:lvl1pPr>
          </a:lstStyle>
          <a:p>
            <a:r>
              <a:rPr lang="en-US" dirty="0"/>
              <a:t>Click to add Presentation Title</a:t>
            </a:r>
          </a:p>
        </p:txBody>
      </p:sp>
      <p:sp>
        <p:nvSpPr>
          <p:cNvPr id="6" name="Subtitle 2"/>
          <p:cNvSpPr>
            <a:spLocks noGrp="1"/>
          </p:cNvSpPr>
          <p:nvPr>
            <p:ph type="subTitle" idx="1" hasCustomPrompt="1"/>
          </p:nvPr>
        </p:nvSpPr>
        <p:spPr>
          <a:xfrm>
            <a:off x="867229" y="3602038"/>
            <a:ext cx="10515600" cy="520019"/>
          </a:xfrm>
          <a:prstGeom prst="rect">
            <a:avLst/>
          </a:prstGeo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presenter name</a:t>
            </a:r>
          </a:p>
        </p:txBody>
      </p:sp>
      <p:sp>
        <p:nvSpPr>
          <p:cNvPr id="7" name="Rectangle 6"/>
          <p:cNvSpPr/>
          <p:nvPr userDrawn="1"/>
        </p:nvSpPr>
        <p:spPr>
          <a:xfrm>
            <a:off x="11945257" y="2772229"/>
            <a:ext cx="246743" cy="2256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19709" y="2772228"/>
            <a:ext cx="45719" cy="1465943"/>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b="50000"/>
          <a:stretch/>
        </p:blipFill>
        <p:spPr>
          <a:xfrm>
            <a:off x="8415510" y="231909"/>
            <a:ext cx="3529747" cy="317093"/>
          </a:xfrm>
          <a:prstGeom prst="rect">
            <a:avLst/>
          </a:prstGeom>
        </p:spPr>
      </p:pic>
    </p:spTree>
    <p:extLst>
      <p:ext uri="{BB962C8B-B14F-4D97-AF65-F5344CB8AC3E}">
        <p14:creationId xmlns:p14="http://schemas.microsoft.com/office/powerpoint/2010/main" val="1566276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rgbClr val="0065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67229" y="638629"/>
            <a:ext cx="10515600" cy="623888"/>
          </a:xfrm>
          <a:prstGeom prst="rect">
            <a:avLst/>
          </a:prstGeom>
        </p:spPr>
        <p:txBody>
          <a:bodyPr/>
          <a:lstStyle>
            <a:lvl1pPr algn="ctr">
              <a:defRPr baseline="0"/>
            </a:lvl1pPr>
          </a:lstStyle>
          <a:p>
            <a:r>
              <a:rPr lang="en-US" dirty="0"/>
              <a:t>Click to add Heading</a:t>
            </a:r>
          </a:p>
        </p:txBody>
      </p:sp>
      <p:sp>
        <p:nvSpPr>
          <p:cNvPr id="6" name="Subtitle 2"/>
          <p:cNvSpPr>
            <a:spLocks noGrp="1"/>
          </p:cNvSpPr>
          <p:nvPr>
            <p:ph type="subTitle" idx="1" hasCustomPrompt="1"/>
          </p:nvPr>
        </p:nvSpPr>
        <p:spPr>
          <a:xfrm>
            <a:off x="867229" y="1306174"/>
            <a:ext cx="10515600" cy="33859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Rectangle 3"/>
          <p:cNvSpPr/>
          <p:nvPr userDrawn="1"/>
        </p:nvSpPr>
        <p:spPr>
          <a:xfrm>
            <a:off x="5232400" y="353105"/>
            <a:ext cx="1407886" cy="72572"/>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0" hasCustomPrompt="1"/>
          </p:nvPr>
        </p:nvSpPr>
        <p:spPr>
          <a:xfrm>
            <a:off x="866775" y="1865087"/>
            <a:ext cx="10516054" cy="42163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2000" baseline="0"/>
            </a:lvl1p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lang="en-US" dirty="0"/>
              <a:t>Click to add body content</a:t>
            </a:r>
          </a:p>
        </p:txBody>
      </p:sp>
      <p:pic>
        <p:nvPicPr>
          <p:cNvPr id="9" name="Picture 8">
            <a:extLst>
              <a:ext uri="{FF2B5EF4-FFF2-40B4-BE49-F238E27FC236}">
                <a16:creationId xmlns:a16="http://schemas.microsoft.com/office/drawing/2014/main" id="{59EA33DF-36D8-40E1-AD3C-BE870908C0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50000"/>
          <a:stretch/>
        </p:blipFill>
        <p:spPr>
          <a:xfrm>
            <a:off x="9980762" y="6419620"/>
            <a:ext cx="2085265" cy="18732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86056" y="0"/>
            <a:ext cx="4005943" cy="6712543"/>
          </a:xfrm>
          <a:prstGeom prst="rect">
            <a:avLst/>
          </a:prstGeom>
        </p:spPr>
      </p:pic>
      <p:sp>
        <p:nvSpPr>
          <p:cNvPr id="2" name="Title 1"/>
          <p:cNvSpPr>
            <a:spLocks noGrp="1"/>
          </p:cNvSpPr>
          <p:nvPr>
            <p:ph type="ctrTitle" hasCustomPrompt="1"/>
          </p:nvPr>
        </p:nvSpPr>
        <p:spPr>
          <a:xfrm>
            <a:off x="464456" y="431688"/>
            <a:ext cx="7242630" cy="575808"/>
          </a:xfrm>
          <a:prstGeom prst="rect">
            <a:avLst/>
          </a:prstGeom>
        </p:spPr>
        <p:txBody>
          <a:bodyPr anchor="b">
            <a:normAutofit/>
          </a:bodyPr>
          <a:lstStyle>
            <a:lvl1pPr algn="l">
              <a:defRPr sz="3600">
                <a:solidFill>
                  <a:srgbClr val="423500"/>
                </a:solidFill>
              </a:defRPr>
            </a:lvl1pPr>
          </a:lstStyle>
          <a:p>
            <a:r>
              <a:rPr lang="en-US" dirty="0"/>
              <a:t>Click to add heading</a:t>
            </a:r>
          </a:p>
        </p:txBody>
      </p:sp>
      <p:sp>
        <p:nvSpPr>
          <p:cNvPr id="3" name="Subtitle 2"/>
          <p:cNvSpPr>
            <a:spLocks noGrp="1"/>
          </p:cNvSpPr>
          <p:nvPr>
            <p:ph type="subTitle" idx="1" hasCustomPrompt="1"/>
          </p:nvPr>
        </p:nvSpPr>
        <p:spPr>
          <a:xfrm>
            <a:off x="464456" y="1509487"/>
            <a:ext cx="7242630" cy="4499428"/>
          </a:xfrm>
          <a:prstGeom prst="rect">
            <a:avLst/>
          </a:prstGeom>
        </p:spPr>
        <p:txBody>
          <a:bodyPr/>
          <a:lstStyle>
            <a:lvl1pPr marL="0" indent="0" algn="l">
              <a:buNone/>
              <a:defRPr sz="2400" baseline="0">
                <a:solidFill>
                  <a:srgbClr val="4235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body content</a:t>
            </a:r>
          </a:p>
        </p:txBody>
      </p:sp>
      <p:sp>
        <p:nvSpPr>
          <p:cNvPr id="7" name="Rectangle 6"/>
          <p:cNvSpPr/>
          <p:nvPr userDrawn="1"/>
        </p:nvSpPr>
        <p:spPr>
          <a:xfrm>
            <a:off x="602342" y="1182914"/>
            <a:ext cx="1407886" cy="72572"/>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8186056" y="0"/>
            <a:ext cx="4005943" cy="6712543"/>
          </a:xfrm>
          <a:prstGeom prst="rect">
            <a:avLst/>
          </a:prstGeom>
          <a:solidFill>
            <a:srgbClr val="0065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168571"/>
            <a:ext cx="12192000" cy="689429"/>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2984E3F-93E8-43E8-B466-F464818CEE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50000"/>
          <a:stretch/>
        </p:blipFill>
        <p:spPr>
          <a:xfrm>
            <a:off x="9980762" y="6419620"/>
            <a:ext cx="2085265" cy="187329"/>
          </a:xfrm>
          <a:prstGeom prst="rect">
            <a:avLst/>
          </a:prstGeom>
        </p:spPr>
      </p:pic>
    </p:spTree>
    <p:extLst>
      <p:ext uri="{BB962C8B-B14F-4D97-AF65-F5344CB8AC3E}">
        <p14:creationId xmlns:p14="http://schemas.microsoft.com/office/powerpoint/2010/main" val="166633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8" name="Rectangle 7"/>
          <p:cNvSpPr/>
          <p:nvPr userDrawn="1"/>
        </p:nvSpPr>
        <p:spPr>
          <a:xfrm>
            <a:off x="0" y="6168571"/>
            <a:ext cx="12192000" cy="689429"/>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5232400" y="353105"/>
            <a:ext cx="1407886" cy="72572"/>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title" hasCustomPrompt="1"/>
          </p:nvPr>
        </p:nvSpPr>
        <p:spPr>
          <a:xfrm>
            <a:off x="867229" y="638629"/>
            <a:ext cx="10515600" cy="623888"/>
          </a:xfrm>
          <a:prstGeom prst="rect">
            <a:avLst/>
          </a:prstGeom>
        </p:spPr>
        <p:txBody>
          <a:bodyPr/>
          <a:lstStyle>
            <a:lvl1pPr algn="ctr">
              <a:defRPr baseline="0">
                <a:solidFill>
                  <a:srgbClr val="423500"/>
                </a:solidFill>
              </a:defRPr>
            </a:lvl1pPr>
          </a:lstStyle>
          <a:p>
            <a:r>
              <a:rPr lang="en-US" dirty="0"/>
              <a:t>Click to add Heading</a:t>
            </a:r>
          </a:p>
        </p:txBody>
      </p:sp>
      <p:sp>
        <p:nvSpPr>
          <p:cNvPr id="13" name="Subtitle 2"/>
          <p:cNvSpPr>
            <a:spLocks noGrp="1"/>
          </p:cNvSpPr>
          <p:nvPr>
            <p:ph type="subTitle" idx="1" hasCustomPrompt="1"/>
          </p:nvPr>
        </p:nvSpPr>
        <p:spPr>
          <a:xfrm>
            <a:off x="867229" y="1306174"/>
            <a:ext cx="10515600" cy="338590"/>
          </a:xfrm>
          <a:prstGeom prst="rect">
            <a:avLst/>
          </a:prstGeom>
        </p:spPr>
        <p:txBody>
          <a:bodyPr/>
          <a:lstStyle>
            <a:lvl1pPr marL="0" indent="0" algn="ctr">
              <a:buNone/>
              <a:defRPr sz="2400">
                <a:solidFill>
                  <a:srgbClr val="4235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4" name="Content Placeholder 7"/>
          <p:cNvSpPr>
            <a:spLocks noGrp="1"/>
          </p:cNvSpPr>
          <p:nvPr>
            <p:ph sz="quarter" idx="10" hasCustomPrompt="1"/>
          </p:nvPr>
        </p:nvSpPr>
        <p:spPr>
          <a:xfrm>
            <a:off x="866775" y="1865087"/>
            <a:ext cx="10516054" cy="42163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charset="0"/>
              <a:buNone/>
              <a:tabLst/>
              <a:defRPr sz="2000" baseline="0">
                <a:solidFill>
                  <a:srgbClr val="423500"/>
                </a:solidFill>
              </a:defRPr>
            </a:lvl1p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lang="en-US" dirty="0"/>
              <a:t>Click to add body content</a:t>
            </a:r>
          </a:p>
        </p:txBody>
      </p:sp>
      <p:pic>
        <p:nvPicPr>
          <p:cNvPr id="7" name="Picture 6">
            <a:extLst>
              <a:ext uri="{FF2B5EF4-FFF2-40B4-BE49-F238E27FC236}">
                <a16:creationId xmlns:a16="http://schemas.microsoft.com/office/drawing/2014/main" id="{EF66D719-86CB-46A6-A4AC-8DBCB0EE1A0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50000"/>
          <a:stretch/>
        </p:blipFill>
        <p:spPr>
          <a:xfrm>
            <a:off x="9980762" y="6419620"/>
            <a:ext cx="2085265" cy="187329"/>
          </a:xfrm>
          <a:prstGeom prst="rect">
            <a:avLst/>
          </a:prstGeom>
        </p:spPr>
      </p:pic>
    </p:spTree>
    <p:extLst>
      <p:ext uri="{BB962C8B-B14F-4D97-AF65-F5344CB8AC3E}">
        <p14:creationId xmlns:p14="http://schemas.microsoft.com/office/powerpoint/2010/main" val="1562847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900953"/>
          </a:xfrm>
          <a:prstGeom prst="rect">
            <a:avLst/>
          </a:prstGeom>
          <a:solidFill>
            <a:srgbClr val="006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64456" y="216535"/>
            <a:ext cx="7242630" cy="575808"/>
          </a:xfrm>
          <a:prstGeom prst="rect">
            <a:avLst/>
          </a:prstGeom>
        </p:spPr>
        <p:txBody>
          <a:bodyPr anchor="b">
            <a:normAutofit/>
          </a:bodyPr>
          <a:lstStyle>
            <a:lvl1pPr algn="l">
              <a:defRPr sz="3600">
                <a:solidFill>
                  <a:schemeClr val="bg1"/>
                </a:solidFill>
              </a:defRPr>
            </a:lvl1pPr>
          </a:lstStyle>
          <a:p>
            <a:r>
              <a:rPr lang="en-US" dirty="0"/>
              <a:t>Click to add heading</a:t>
            </a:r>
          </a:p>
        </p:txBody>
      </p:sp>
      <p:sp>
        <p:nvSpPr>
          <p:cNvPr id="3" name="Subtitle 2"/>
          <p:cNvSpPr>
            <a:spLocks noGrp="1"/>
          </p:cNvSpPr>
          <p:nvPr>
            <p:ph type="subTitle" idx="1" hasCustomPrompt="1"/>
          </p:nvPr>
        </p:nvSpPr>
        <p:spPr>
          <a:xfrm>
            <a:off x="464455" y="1181061"/>
            <a:ext cx="11153803" cy="4827854"/>
          </a:xfrm>
          <a:prstGeom prst="rect">
            <a:avLst/>
          </a:prstGeom>
        </p:spPr>
        <p:txBody>
          <a:bodyPr/>
          <a:lstStyle>
            <a:lvl1pPr marL="0" indent="0" algn="l">
              <a:buNone/>
              <a:defRPr sz="2400" baseline="0">
                <a:solidFill>
                  <a:srgbClr val="4235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body content</a:t>
            </a:r>
          </a:p>
        </p:txBody>
      </p:sp>
      <p:sp>
        <p:nvSpPr>
          <p:cNvPr id="7" name="Rectangle 6"/>
          <p:cNvSpPr/>
          <p:nvPr userDrawn="1"/>
        </p:nvSpPr>
        <p:spPr>
          <a:xfrm>
            <a:off x="380998" y="280108"/>
            <a:ext cx="83458" cy="448662"/>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close up of a logo&#10;&#10;Description automatically generated">
            <a:extLst>
              <a:ext uri="{FF2B5EF4-FFF2-40B4-BE49-F238E27FC236}">
                <a16:creationId xmlns:a16="http://schemas.microsoft.com/office/drawing/2014/main" id="{E6FB0764-2BA9-4E0D-B1D1-DFA303DFF0E8}"/>
              </a:ext>
            </a:extLst>
          </p:cNvPr>
          <p:cNvPicPr>
            <a:picLocks noChangeAspect="1"/>
          </p:cNvPicPr>
          <p:nvPr userDrawn="1"/>
        </p:nvPicPr>
        <p:blipFill>
          <a:blip r:embed="rId2"/>
          <a:stretch>
            <a:fillRect/>
          </a:stretch>
        </p:blipFill>
        <p:spPr>
          <a:xfrm>
            <a:off x="10744715" y="6139408"/>
            <a:ext cx="1438656" cy="71859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0998" y="216535"/>
            <a:ext cx="11153802" cy="512235"/>
          </a:xfrm>
          <a:prstGeom prst="rect">
            <a:avLst/>
          </a:prstGeom>
        </p:spPr>
        <p:txBody>
          <a:bodyPr anchor="b">
            <a:normAutofit/>
          </a:bodyPr>
          <a:lstStyle>
            <a:lvl1pPr algn="l">
              <a:defRPr sz="2800">
                <a:solidFill>
                  <a:srgbClr val="00657C"/>
                </a:solidFill>
              </a:defRPr>
            </a:lvl1pPr>
          </a:lstStyle>
          <a:p>
            <a:r>
              <a:rPr lang="en-US" dirty="0"/>
              <a:t>Click to add heading or title of chart/graph/image</a:t>
            </a:r>
          </a:p>
        </p:txBody>
      </p:sp>
      <p:sp>
        <p:nvSpPr>
          <p:cNvPr id="3" name="Subtitle 2"/>
          <p:cNvSpPr>
            <a:spLocks noGrp="1"/>
          </p:cNvSpPr>
          <p:nvPr>
            <p:ph type="subTitle" idx="1" hasCustomPrompt="1"/>
          </p:nvPr>
        </p:nvSpPr>
        <p:spPr>
          <a:xfrm>
            <a:off x="8565776" y="2191871"/>
            <a:ext cx="3052482" cy="3778621"/>
          </a:xfrm>
          <a:prstGeom prst="rect">
            <a:avLst/>
          </a:prstGeom>
        </p:spPr>
        <p:txBody>
          <a:bodyPr/>
          <a:lstStyle>
            <a:lvl1pPr marL="0" indent="0" algn="l">
              <a:buNone/>
              <a:defRPr sz="2000" baseline="0">
                <a:solidFill>
                  <a:srgbClr val="4235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 longer description of the chart, graph, or image on the left</a:t>
            </a:r>
          </a:p>
        </p:txBody>
      </p:sp>
      <p:sp>
        <p:nvSpPr>
          <p:cNvPr id="7" name="Rectangle 6"/>
          <p:cNvSpPr/>
          <p:nvPr userDrawn="1"/>
        </p:nvSpPr>
        <p:spPr>
          <a:xfrm>
            <a:off x="297540" y="280108"/>
            <a:ext cx="83458" cy="448662"/>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09221" y="1719965"/>
            <a:ext cx="1165591" cy="91440"/>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noChangeAspect="1"/>
          </p:cNvSpPr>
          <p:nvPr>
            <p:ph type="pic" sz="quarter" idx="10"/>
          </p:nvPr>
        </p:nvSpPr>
        <p:spPr>
          <a:xfrm>
            <a:off x="380998" y="1048871"/>
            <a:ext cx="7808261" cy="5351929"/>
          </a:xfrm>
          <a:prstGeom prst="rect">
            <a:avLst/>
          </a:prstGeom>
          <a:ln>
            <a:noFill/>
          </a:ln>
        </p:spPr>
        <p:txBody>
          <a:bodyPr/>
          <a:lstStyle/>
          <a:p>
            <a:r>
              <a:rPr lang="en-US" dirty="0"/>
              <a:t>Click icon to add picture</a:t>
            </a:r>
          </a:p>
        </p:txBody>
      </p:sp>
      <p:pic>
        <p:nvPicPr>
          <p:cNvPr id="12" name="Picture 11" descr="A close up of a logo&#10;&#10;Description automatically generated">
            <a:extLst>
              <a:ext uri="{FF2B5EF4-FFF2-40B4-BE49-F238E27FC236}">
                <a16:creationId xmlns:a16="http://schemas.microsoft.com/office/drawing/2014/main" id="{A7CF4EE7-670E-4403-85FD-93CF772DB758}"/>
              </a:ext>
            </a:extLst>
          </p:cNvPr>
          <p:cNvPicPr>
            <a:picLocks noChangeAspect="1"/>
          </p:cNvPicPr>
          <p:nvPr userDrawn="1"/>
        </p:nvPicPr>
        <p:blipFill>
          <a:blip r:embed="rId2"/>
          <a:stretch>
            <a:fillRect/>
          </a:stretch>
        </p:blipFill>
        <p:spPr>
          <a:xfrm>
            <a:off x="10744715" y="6139408"/>
            <a:ext cx="1438656" cy="71859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02505" y="1237128"/>
            <a:ext cx="5015752" cy="856667"/>
          </a:xfrm>
          <a:prstGeom prst="rect">
            <a:avLst/>
          </a:prstGeom>
        </p:spPr>
        <p:txBody>
          <a:bodyPr anchor="t">
            <a:normAutofit/>
          </a:bodyPr>
          <a:lstStyle>
            <a:lvl1pPr algn="ctr">
              <a:defRPr sz="2800">
                <a:solidFill>
                  <a:srgbClr val="00657C"/>
                </a:solidFill>
              </a:defRPr>
            </a:lvl1pPr>
          </a:lstStyle>
          <a:p>
            <a:r>
              <a:rPr lang="en-US" dirty="0"/>
              <a:t>Click to add section title</a:t>
            </a:r>
          </a:p>
        </p:txBody>
      </p:sp>
      <p:sp>
        <p:nvSpPr>
          <p:cNvPr id="3" name="Subtitle 2"/>
          <p:cNvSpPr>
            <a:spLocks noGrp="1"/>
          </p:cNvSpPr>
          <p:nvPr>
            <p:ph type="subTitle" idx="1" hasCustomPrompt="1"/>
          </p:nvPr>
        </p:nvSpPr>
        <p:spPr>
          <a:xfrm>
            <a:off x="6602506" y="2420471"/>
            <a:ext cx="5015752" cy="3550021"/>
          </a:xfrm>
          <a:prstGeom prst="rect">
            <a:avLst/>
          </a:prstGeom>
        </p:spPr>
        <p:txBody>
          <a:bodyPr/>
          <a:lstStyle>
            <a:lvl1pPr marL="0" indent="0" algn="l">
              <a:buNone/>
              <a:defRPr sz="2000" baseline="0">
                <a:solidFill>
                  <a:srgbClr val="4235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body content</a:t>
            </a:r>
          </a:p>
        </p:txBody>
      </p:sp>
      <p:sp>
        <p:nvSpPr>
          <p:cNvPr id="8" name="Rectangle 7"/>
          <p:cNvSpPr/>
          <p:nvPr userDrawn="1"/>
        </p:nvSpPr>
        <p:spPr>
          <a:xfrm>
            <a:off x="8527586" y="819012"/>
            <a:ext cx="1165591" cy="91440"/>
          </a:xfrm>
          <a:prstGeom prst="rect">
            <a:avLst/>
          </a:prstGeom>
          <a:solidFill>
            <a:srgbClr val="D3A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noChangeAspect="1"/>
          </p:cNvSpPr>
          <p:nvPr>
            <p:ph type="pic" sz="quarter" idx="10"/>
          </p:nvPr>
        </p:nvSpPr>
        <p:spPr>
          <a:xfrm>
            <a:off x="0" y="0"/>
            <a:ext cx="5876365" cy="6857999"/>
          </a:xfrm>
          <a:prstGeom prst="rect">
            <a:avLst/>
          </a:prstGeom>
        </p:spPr>
        <p:txBody>
          <a:bodyPr/>
          <a:lstStyle/>
          <a:p>
            <a:r>
              <a:rPr lang="en-US" dirty="0"/>
              <a:t>Click icon to add picture</a:t>
            </a:r>
          </a:p>
        </p:txBody>
      </p:sp>
      <p:pic>
        <p:nvPicPr>
          <p:cNvPr id="10" name="Picture 9" descr="A close up of a logo&#10;&#10;Description automatically generated">
            <a:extLst>
              <a:ext uri="{FF2B5EF4-FFF2-40B4-BE49-F238E27FC236}">
                <a16:creationId xmlns:a16="http://schemas.microsoft.com/office/drawing/2014/main" id="{760A39A4-ED7C-4F18-AEC1-C626CD168C05}"/>
              </a:ext>
            </a:extLst>
          </p:cNvPr>
          <p:cNvPicPr>
            <a:picLocks noChangeAspect="1"/>
          </p:cNvPicPr>
          <p:nvPr userDrawn="1"/>
        </p:nvPicPr>
        <p:blipFill>
          <a:blip r:embed="rId2"/>
          <a:stretch>
            <a:fillRect/>
          </a:stretch>
        </p:blipFill>
        <p:spPr>
          <a:xfrm>
            <a:off x="10744715" y="6139408"/>
            <a:ext cx="1438656" cy="71859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206110"/>
      </p:ext>
    </p:extLst>
  </p:cSld>
  <p:clrMap bg1="lt1" tx1="dk1" bg2="lt2" tx2="dk2" accent1="accent1" accent2="accent2" accent3="accent3" accent4="accent4" accent5="accent5" accent6="accent6" hlink="hlink" folHlink="folHlink"/>
  <p:sldLayoutIdLst>
    <p:sldLayoutId id="2147483650" r:id="rId1"/>
    <p:sldLayoutId id="2147483664" r:id="rId2"/>
    <p:sldLayoutId id="2147483649" r:id="rId3"/>
    <p:sldLayoutId id="2147483669" r:id="rId4"/>
    <p:sldLayoutId id="2147483666" r:id="rId5"/>
    <p:sldLayoutId id="2147483667" r:id="rId6"/>
    <p:sldLayoutId id="2147483668" r:id="rId7"/>
  </p:sldLayoutIdLst>
  <p:txStyles>
    <p:titleStyle>
      <a:lvl1pPr algn="r" defTabSz="914400" rtl="0" eaLnBrk="1" latinLnBrk="0" hangingPunct="1">
        <a:lnSpc>
          <a:spcPct val="90000"/>
        </a:lnSpc>
        <a:spcBef>
          <a:spcPct val="0"/>
        </a:spcBef>
        <a:buNone/>
        <a:defRPr sz="4400" b="0" i="0" kern="1200">
          <a:solidFill>
            <a:schemeClr val="bg1"/>
          </a:solidFill>
          <a:latin typeface="Arial" charset="0"/>
          <a:ea typeface="Arial" charset="0"/>
          <a:cs typeface="Arial" charset="0"/>
        </a:defRPr>
      </a:lvl1pPr>
    </p:titleStyle>
    <p:bodyStyle>
      <a:lvl1pPr marL="0" indent="0" algn="r" defTabSz="914400" rtl="0" eaLnBrk="1" latinLnBrk="0" hangingPunct="1">
        <a:lnSpc>
          <a:spcPct val="90000"/>
        </a:lnSpc>
        <a:spcBef>
          <a:spcPts val="1000"/>
        </a:spcBef>
        <a:buFont typeface="Arial"/>
        <a:buNone/>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07/978-3-030-56375-2_9"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doi.org/10.1097/PHH.0000000000001297" TargetMode="External"/><Relationship Id="rId4" Type="http://schemas.openxmlformats.org/officeDocument/2006/relationships/hyperlink" Target="https://doi.org/10.1038/s41582-022-00735-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furmancenter.org/neighborhoods/view/the-bronx#demographic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aspe.hhs.gov/sites/default/files/documents/6ba4bbb2e9c9551355a6926f023f1585/SDOH-Evidence-Review.pdf" TargetMode="External"/><Relationship Id="rId5" Type="http://schemas.openxmlformats.org/officeDocument/2006/relationships/hyperlink" Target="https://doi.org/10.1177/1524839920956297" TargetMode="External"/><Relationship Id="rId4" Type="http://schemas.openxmlformats.org/officeDocument/2006/relationships/hyperlink" Target="https://doi.org/10.1097/md.0000000000041535"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341" y="1550867"/>
            <a:ext cx="10515600" cy="623888"/>
          </a:xfrm>
        </p:spPr>
        <p:txBody>
          <a:bodyPr/>
          <a:lstStyle/>
          <a:p>
            <a:pPr algn="ctr"/>
            <a:r>
              <a:rPr lang="en-US" sz="4000" b="1" dirty="0">
                <a:latin typeface="Times New Roman" panose="02020603050405020304" pitchFamily="18" charset="0"/>
                <a:cs typeface="Times New Roman" panose="02020603050405020304" pitchFamily="18" charset="0"/>
              </a:rPr>
              <a:t>Advocating for Community Resources to Support Social Determinants of Health</a:t>
            </a:r>
          </a:p>
        </p:txBody>
      </p:sp>
      <p:sp>
        <p:nvSpPr>
          <p:cNvPr id="3" name="Subtitle 2"/>
          <p:cNvSpPr>
            <a:spLocks noGrp="1"/>
          </p:cNvSpPr>
          <p:nvPr>
            <p:ph type="subTitle" idx="1"/>
          </p:nvPr>
        </p:nvSpPr>
        <p:spPr>
          <a:xfrm>
            <a:off x="838200" y="3168990"/>
            <a:ext cx="10515600" cy="520019"/>
          </a:xfrm>
        </p:spPr>
        <p:txBody>
          <a:bodyPr/>
          <a:lstStyle/>
          <a:p>
            <a:pPr algn="ctr"/>
            <a:r>
              <a:rPr lang="en-US" dirty="0" smtClean="0">
                <a:latin typeface="Times New Roman" panose="02020603050405020304" pitchFamily="18" charset="0"/>
                <a:cs typeface="Times New Roman" panose="02020603050405020304" pitchFamily="18" charset="0"/>
              </a:rPr>
              <a:t>Student Name</a:t>
            </a:r>
          </a:p>
          <a:p>
            <a:pPr algn="ctr"/>
            <a:r>
              <a:rPr lang="en-US" dirty="0" smtClean="0">
                <a:latin typeface="Times New Roman" panose="02020603050405020304" pitchFamily="18" charset="0"/>
                <a:cs typeface="Times New Roman" panose="02020603050405020304" pitchFamily="18" charset="0"/>
              </a:rPr>
              <a:t>XH3005</a:t>
            </a:r>
            <a:endParaRPr lang="en-US"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University</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Prof. Leigh Ann Trujillo</a:t>
            </a:r>
          </a:p>
          <a:p>
            <a:pPr algn="ctr"/>
            <a:r>
              <a:rPr lang="en-US" smtClean="0">
                <a:latin typeface="Times New Roman" panose="02020603050405020304" pitchFamily="18" charset="0"/>
                <a:cs typeface="Times New Roman" panose="02020603050405020304" pitchFamily="18" charset="0"/>
              </a:rPr>
              <a:t>May 2026</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6395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E6B3C-5179-4040-B414-E611B30A6D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888227-B302-DE78-121D-9C2CEB387153}"/>
              </a:ext>
            </a:extLst>
          </p:cNvPr>
          <p:cNvSpPr>
            <a:spLocks noGrp="1"/>
          </p:cNvSpPr>
          <p:nvPr>
            <p:ph type="ctrTitle"/>
          </p:nvPr>
        </p:nvSpPr>
        <p:spPr>
          <a:xfrm>
            <a:off x="380998" y="216535"/>
            <a:ext cx="11153802" cy="853508"/>
          </a:xfrm>
        </p:spPr>
        <p:txBody>
          <a:bodyPr>
            <a:normAutofit/>
          </a:bodyPr>
          <a:lstStyle/>
          <a:p>
            <a:pPr algn="ctr"/>
            <a:r>
              <a:rPr lang="en-US" sz="3600" b="1">
                <a:latin typeface="Times New Roman" panose="02020603050405020304" pitchFamily="18" charset="0"/>
                <a:cs typeface="Times New Roman" panose="02020603050405020304" pitchFamily="18" charset="0"/>
              </a:rPr>
              <a:t> Improvements Needed</a:t>
            </a:r>
            <a:endParaRPr lang="en-US" sz="3600" b="1" dirty="0">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E7562951-7F02-8C6F-AA5C-E6CC8B00BCC5}"/>
              </a:ext>
            </a:extLst>
          </p:cNvPr>
          <p:cNvGraphicFramePr/>
          <p:nvPr>
            <p:extLst>
              <p:ext uri="{D42A27DB-BD31-4B8C-83A1-F6EECF244321}">
                <p14:modId xmlns:p14="http://schemas.microsoft.com/office/powerpoint/2010/main" val="204393318"/>
              </p:ext>
            </p:extLst>
          </p:nvPr>
        </p:nvGraphicFramePr>
        <p:xfrm>
          <a:off x="711200" y="1320800"/>
          <a:ext cx="10388599" cy="4790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15C10A2-86BD-10F9-6EF9-6ECA43BAA460}"/>
              </a:ext>
            </a:extLst>
          </p:cNvPr>
          <p:cNvSpPr txBox="1"/>
          <p:nvPr/>
        </p:nvSpPr>
        <p:spPr>
          <a:xfrm>
            <a:off x="8282354" y="6471083"/>
            <a:ext cx="2708031"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(Kleinman et al., 2021)</a:t>
            </a:r>
          </a:p>
        </p:txBody>
      </p:sp>
    </p:spTree>
    <p:extLst>
      <p:ext uri="{BB962C8B-B14F-4D97-AF65-F5344CB8AC3E}">
        <p14:creationId xmlns:p14="http://schemas.microsoft.com/office/powerpoint/2010/main" val="1650106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DB515-169C-6339-9B25-095E09A508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7C5A3C-FC57-1248-CAFA-8BCF1340A7D3}"/>
              </a:ext>
            </a:extLst>
          </p:cNvPr>
          <p:cNvSpPr>
            <a:spLocks noGrp="1"/>
          </p:cNvSpPr>
          <p:nvPr>
            <p:ph type="ctrTitle"/>
          </p:nvPr>
        </p:nvSpPr>
        <p:spPr>
          <a:xfrm>
            <a:off x="380998" y="216535"/>
            <a:ext cx="11153802" cy="853508"/>
          </a:xfrm>
        </p:spPr>
        <p:txBody>
          <a:bodyPr>
            <a:normAutofit/>
          </a:bodyPr>
          <a:lstStyle/>
          <a:p>
            <a:pPr algn="ctr"/>
            <a:r>
              <a:rPr lang="en-US" sz="3600" b="1" dirty="0">
                <a:latin typeface="Times New Roman" panose="02020603050405020304" pitchFamily="18" charset="0"/>
                <a:cs typeface="Times New Roman" panose="02020603050405020304" pitchFamily="18" charset="0"/>
              </a:rPr>
              <a:t>Missing Mental Health Resource</a:t>
            </a:r>
          </a:p>
        </p:txBody>
      </p:sp>
      <p:graphicFrame>
        <p:nvGraphicFramePr>
          <p:cNvPr id="3" name="Diagram 2">
            <a:extLst>
              <a:ext uri="{FF2B5EF4-FFF2-40B4-BE49-F238E27FC236}">
                <a16:creationId xmlns:a16="http://schemas.microsoft.com/office/drawing/2014/main" id="{B9908DF4-CF0E-D63E-E213-2782D4C8252C}"/>
              </a:ext>
            </a:extLst>
          </p:cNvPr>
          <p:cNvGraphicFramePr/>
          <p:nvPr>
            <p:extLst>
              <p:ext uri="{D42A27DB-BD31-4B8C-83A1-F6EECF244321}">
                <p14:modId xmlns:p14="http://schemas.microsoft.com/office/powerpoint/2010/main" val="3505413056"/>
              </p:ext>
            </p:extLst>
          </p:nvPr>
        </p:nvGraphicFramePr>
        <p:xfrm>
          <a:off x="711200" y="1320800"/>
          <a:ext cx="10388599" cy="4790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7861041-C456-3579-6D1A-4794C5F209A0}"/>
              </a:ext>
            </a:extLst>
          </p:cNvPr>
          <p:cNvSpPr txBox="1"/>
          <p:nvPr/>
        </p:nvSpPr>
        <p:spPr>
          <a:xfrm>
            <a:off x="8304335" y="6424007"/>
            <a:ext cx="219368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(Ugwu et al., 2025)</a:t>
            </a:r>
          </a:p>
        </p:txBody>
      </p:sp>
    </p:spTree>
    <p:extLst>
      <p:ext uri="{BB962C8B-B14F-4D97-AF65-F5344CB8AC3E}">
        <p14:creationId xmlns:p14="http://schemas.microsoft.com/office/powerpoint/2010/main" val="3517641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56" y="216535"/>
            <a:ext cx="11153802" cy="575808"/>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Reaching the Population</a:t>
            </a:r>
          </a:p>
        </p:txBody>
      </p:sp>
      <p:graphicFrame>
        <p:nvGraphicFramePr>
          <p:cNvPr id="6" name="Diagram 5">
            <a:extLst>
              <a:ext uri="{FF2B5EF4-FFF2-40B4-BE49-F238E27FC236}">
                <a16:creationId xmlns:a16="http://schemas.microsoft.com/office/drawing/2014/main" id="{23F24436-7D1F-0CD5-C225-BF86CB0A7C02}"/>
              </a:ext>
            </a:extLst>
          </p:cNvPr>
          <p:cNvGraphicFramePr/>
          <p:nvPr>
            <p:extLst>
              <p:ext uri="{D42A27DB-BD31-4B8C-83A1-F6EECF244321}">
                <p14:modId xmlns:p14="http://schemas.microsoft.com/office/powerpoint/2010/main" val="3033347047"/>
              </p:ext>
            </p:extLst>
          </p:nvPr>
        </p:nvGraphicFramePr>
        <p:xfrm>
          <a:off x="1537994" y="1452772"/>
          <a:ext cx="9116011" cy="4596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DEE9604-3ADD-C536-7FF1-9B10C78C4B9F}"/>
              </a:ext>
            </a:extLst>
          </p:cNvPr>
          <p:cNvSpPr txBox="1"/>
          <p:nvPr/>
        </p:nvSpPr>
        <p:spPr>
          <a:xfrm>
            <a:off x="8304335" y="6424007"/>
            <a:ext cx="219368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(Ugwu et al., 2025)</a:t>
            </a:r>
          </a:p>
        </p:txBody>
      </p:sp>
    </p:spTree>
    <p:extLst>
      <p:ext uri="{BB962C8B-B14F-4D97-AF65-F5344CB8AC3E}">
        <p14:creationId xmlns:p14="http://schemas.microsoft.com/office/powerpoint/2010/main" val="309186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56" y="161071"/>
            <a:ext cx="11153802" cy="575808"/>
          </a:xfrm>
        </p:spPr>
        <p:txBody>
          <a:bodyPr>
            <a:noAutofit/>
          </a:bodyPr>
          <a:lstStyle/>
          <a:p>
            <a:pPr algn="ctr"/>
            <a:r>
              <a:rPr lang="en-US" sz="3200" b="1" dirty="0">
                <a:latin typeface="Times New Roman" panose="02020603050405020304" pitchFamily="18" charset="0"/>
                <a:cs typeface="Times New Roman" panose="02020603050405020304" pitchFamily="18" charset="0"/>
              </a:rPr>
              <a:t>Goals for Improving Health Outcomes</a:t>
            </a:r>
          </a:p>
        </p:txBody>
      </p:sp>
      <p:sp>
        <p:nvSpPr>
          <p:cNvPr id="3" name="Subtitle 2"/>
          <p:cNvSpPr>
            <a:spLocks noGrp="1"/>
          </p:cNvSpPr>
          <p:nvPr>
            <p:ph type="subTitle" idx="1"/>
          </p:nvPr>
        </p:nvSpPr>
        <p:spPr>
          <a:xfrm>
            <a:off x="1" y="1122187"/>
            <a:ext cx="11430000" cy="5030254"/>
          </a:xfrm>
        </p:spPr>
        <p:txBody>
          <a:bodyPr/>
          <a:lstStyle/>
          <a:p>
            <a:pPr marL="342900" lvl="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Enhance access to health care provided to working families and the non-English speaking population by opening clinic hours during the weekdays until 8 PM and recruit at least 3 bilingual (Spanish-English) personnel in the next 6 months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Enhance the provision of nutrition with 500 specialized food boxes (e.g., diabetic-friendly and low-sodium) being distributed on a monthly basis and by 30% more fresh produce in the coming 3 months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Expand mental health by establishing one mobile counseling van in 2 underserved Bronx neighborhoods and facilitating 8 peer led support groups per month over the next 4 months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 further outreach, increase 3 new service sites in the Bronx within 90 days and give at least 100 persons each month the maternal health and chronic diseases screening.</a:t>
            </a:r>
          </a:p>
        </p:txBody>
      </p:sp>
      <p:sp>
        <p:nvSpPr>
          <p:cNvPr id="7" name="TextBox 6">
            <a:extLst>
              <a:ext uri="{FF2B5EF4-FFF2-40B4-BE49-F238E27FC236}">
                <a16:creationId xmlns:a16="http://schemas.microsoft.com/office/drawing/2014/main" id="{0942D5C1-90BE-1A37-25BC-3AE049A3DB34}"/>
              </a:ext>
            </a:extLst>
          </p:cNvPr>
          <p:cNvSpPr txBox="1"/>
          <p:nvPr/>
        </p:nvSpPr>
        <p:spPr>
          <a:xfrm>
            <a:off x="8304335" y="6424007"/>
            <a:ext cx="219368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(Ugwu et al., 2025)</a:t>
            </a:r>
          </a:p>
        </p:txBody>
      </p:sp>
    </p:spTree>
    <p:extLst>
      <p:ext uri="{BB962C8B-B14F-4D97-AF65-F5344CB8AC3E}">
        <p14:creationId xmlns:p14="http://schemas.microsoft.com/office/powerpoint/2010/main" val="2917388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56" y="216535"/>
            <a:ext cx="11153802" cy="575808"/>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Advocacy Action Plan Summary</a:t>
            </a:r>
          </a:p>
        </p:txBody>
      </p:sp>
      <p:graphicFrame>
        <p:nvGraphicFramePr>
          <p:cNvPr id="7" name="Diagram 6">
            <a:extLst>
              <a:ext uri="{FF2B5EF4-FFF2-40B4-BE49-F238E27FC236}">
                <a16:creationId xmlns:a16="http://schemas.microsoft.com/office/drawing/2014/main" id="{5903652E-AF9A-FF8C-3958-37ED2238DC9A}"/>
              </a:ext>
            </a:extLst>
          </p:cNvPr>
          <p:cNvGraphicFramePr/>
          <p:nvPr>
            <p:extLst>
              <p:ext uri="{D42A27DB-BD31-4B8C-83A1-F6EECF244321}">
                <p14:modId xmlns:p14="http://schemas.microsoft.com/office/powerpoint/2010/main" val="1717052205"/>
              </p:ext>
            </p:extLst>
          </p:nvPr>
        </p:nvGraphicFramePr>
        <p:xfrm>
          <a:off x="979578" y="123509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18BEB8F-4A6A-FA43-6DE4-B06CAC6C0FA8}"/>
              </a:ext>
            </a:extLst>
          </p:cNvPr>
          <p:cNvSpPr txBox="1"/>
          <p:nvPr/>
        </p:nvSpPr>
        <p:spPr>
          <a:xfrm>
            <a:off x="8462597" y="6284433"/>
            <a:ext cx="2246434"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(Dobson et al., 2022)</a:t>
            </a:r>
          </a:p>
        </p:txBody>
      </p:sp>
    </p:spTree>
    <p:extLst>
      <p:ext uri="{BB962C8B-B14F-4D97-AF65-F5344CB8AC3E}">
        <p14:creationId xmlns:p14="http://schemas.microsoft.com/office/powerpoint/2010/main" val="2989921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B3588-366D-5423-7E5A-484AE1D0D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9510D-08F9-173E-2991-1652B1F7D33F}"/>
              </a:ext>
            </a:extLst>
          </p:cNvPr>
          <p:cNvSpPr>
            <a:spLocks noGrp="1"/>
          </p:cNvSpPr>
          <p:nvPr>
            <p:ph type="ctrTitle"/>
          </p:nvPr>
        </p:nvSpPr>
        <p:spPr>
          <a:xfrm>
            <a:off x="464456" y="216535"/>
            <a:ext cx="11153802" cy="575808"/>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Conclusion</a:t>
            </a:r>
          </a:p>
        </p:txBody>
      </p:sp>
      <p:sp>
        <p:nvSpPr>
          <p:cNvPr id="4" name="TextBox 3">
            <a:extLst>
              <a:ext uri="{FF2B5EF4-FFF2-40B4-BE49-F238E27FC236}">
                <a16:creationId xmlns:a16="http://schemas.microsoft.com/office/drawing/2014/main" id="{F661ADE2-30F3-8C55-5206-F9CFA4EFDC5A}"/>
              </a:ext>
            </a:extLst>
          </p:cNvPr>
          <p:cNvSpPr txBox="1"/>
          <p:nvPr/>
        </p:nvSpPr>
        <p:spPr>
          <a:xfrm>
            <a:off x="464456" y="1882722"/>
            <a:ext cx="10845228" cy="2862322"/>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Addressing these disparities demands a shift towards holistic, patient-centered care that considers the complex interplay of factors such as language, culture, economic stability, and access to resources.  By implementing culturally competent services, expanding access to care, and fostering community engagement, we can work towards achieving health equity and improving the well-being of vulnerable communities</a:t>
            </a:r>
            <a:endParaRPr lang="aa-E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122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55" y="358433"/>
            <a:ext cx="10353069" cy="283797"/>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References </a:t>
            </a:r>
          </a:p>
        </p:txBody>
      </p:sp>
      <p:sp>
        <p:nvSpPr>
          <p:cNvPr id="3" name="Subtitle 2"/>
          <p:cNvSpPr>
            <a:spLocks noGrp="1"/>
          </p:cNvSpPr>
          <p:nvPr>
            <p:ph type="subTitle" idx="1"/>
          </p:nvPr>
        </p:nvSpPr>
        <p:spPr>
          <a:xfrm>
            <a:off x="320076" y="1416124"/>
            <a:ext cx="11153803" cy="5644519"/>
          </a:xfrm>
        </p:spPr>
        <p:txBody>
          <a:bodyPr/>
          <a:lstStyle/>
          <a:p>
            <a:pPr marL="0" marR="0">
              <a:lnSpc>
                <a:spcPct val="100000"/>
              </a:lnSpc>
              <a:spcAft>
                <a:spcPts val="800"/>
              </a:spcAft>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Allen, C. G., Bender, B., Carter, H., Guernsey, J., Maria Lourdes Fernandez, Hernández-Gordon, W. D., Hirsch, G. R., Hernández, I., Ingram, M., Sahida Martínez,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Floribella</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Redondo-Martinez, E. Lee Rosenthal, Sabo, S., Soto, Y., Ann, J., Tucker, K., Velazco, M. M., &amp; Verdugo, L. (2021). Advocating for Individuals and Communities. </a:t>
            </a: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Springer </a:t>
            </a:r>
            <a:r>
              <a:rPr lang="en-US" i="1" kern="100" dirty="0" err="1">
                <a:effectLst/>
                <a:latin typeface="Times New Roman" panose="02020603050405020304" pitchFamily="18" charset="0"/>
                <a:ea typeface="Calibri" panose="020F0502020204030204" pitchFamily="34" charset="0"/>
                <a:cs typeface="Times New Roman" panose="02020603050405020304" pitchFamily="18" charset="0"/>
              </a:rPr>
              <a:t>EBooks</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187–219. </a:t>
            </a:r>
            <a:r>
              <a:rPr lang="en-US" kern="100" dirty="0">
                <a:effectLst/>
                <a:latin typeface="Times New Roman" panose="02020603050405020304" pitchFamily="18" charset="0"/>
                <a:ea typeface="Calibri" panose="020F0502020204030204" pitchFamily="34" charset="0"/>
                <a:cs typeface="Times New Roman" panose="02020603050405020304" pitchFamily="18" charset="0"/>
                <a:hlinkClick r:id="rId3"/>
              </a:rPr>
              <a:t>https://doi.org/10.1007/978-3-030-56375-2_9</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0000"/>
              </a:lnSpc>
              <a:spcAft>
                <a:spcPts val="800"/>
              </a:spcAft>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Dobson, R., Rice, D. R.,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D’hooghe</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M., Horne, R., Learmonth, Y., Mateen, F. J., Marck, C. H., Reyes, S., Williams, M. J., Giovannoni, G., &amp; Ford, H. L. (2022). Social Determinants of Health in Multiple Sclerosis. </a:t>
            </a: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Nature Reviews Neurology</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18</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(12</a:t>
            </a:r>
            <a:r>
              <a:rPr lang="en-US" kern="100" dirty="0" smtClean="0">
                <a:effectLst/>
                <a:latin typeface="Times New Roman" panose="02020603050405020304" pitchFamily="18" charset="0"/>
                <a:ea typeface="Calibri" panose="020F0502020204030204" pitchFamily="34" charset="0"/>
                <a:cs typeface="Times New Roman" panose="02020603050405020304" pitchFamily="18" charset="0"/>
              </a:rPr>
              <a:t>), 723-734. </a:t>
            </a:r>
            <a:r>
              <a:rPr lang="en-US" kern="100" dirty="0">
                <a:effectLst/>
                <a:latin typeface="Times New Roman" panose="02020603050405020304" pitchFamily="18" charset="0"/>
                <a:ea typeface="Calibri" panose="020F0502020204030204" pitchFamily="34" charset="0"/>
                <a:cs typeface="Times New Roman" panose="02020603050405020304" pitchFamily="18" charset="0"/>
                <a:hlinkClick r:id="rId4"/>
              </a:rPr>
              <a:t>https://doi.org/10.1038/s41582-022-00735-5</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0000"/>
              </a:lnSpc>
              <a:spcAft>
                <a:spcPts val="800"/>
              </a:spcAft>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Kleinman, D. V., Pronk, N., Gómez, C. A., Gordon, G. L. W., Ochiai, E., Blakey, C., Johnson, A., &amp; Brewer, K. H. (2021). Addressing health equity and social determinants of health through healthy people 2030. </a:t>
            </a: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Journal of Public Health Management and Practice</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27</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(6), 249–257. </a:t>
            </a:r>
            <a:r>
              <a:rPr lang="en-US" kern="100" dirty="0">
                <a:effectLst/>
                <a:latin typeface="Times New Roman" panose="02020603050405020304" pitchFamily="18" charset="0"/>
                <a:ea typeface="Calibri" panose="020F0502020204030204" pitchFamily="34" charset="0"/>
                <a:cs typeface="Times New Roman" panose="02020603050405020304" pitchFamily="18" charset="0"/>
                <a:hlinkClick r:id="rId5"/>
              </a:rPr>
              <a:t>https://doi.org/10.1097/PHH.0000000000001297</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0000"/>
              </a:lnSpc>
              <a:spcAft>
                <a:spcPts val="800"/>
              </a:spcAft>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a:lnSpc>
                <a:spcPct val="10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797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258D7-2A2B-4536-B9EE-3AE3ACBABF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E17BCB-4A56-695F-A2A4-54BFA357477A}"/>
              </a:ext>
            </a:extLst>
          </p:cNvPr>
          <p:cNvSpPr>
            <a:spLocks noGrp="1"/>
          </p:cNvSpPr>
          <p:nvPr>
            <p:ph type="ctrTitle"/>
          </p:nvPr>
        </p:nvSpPr>
        <p:spPr>
          <a:xfrm>
            <a:off x="464455" y="358433"/>
            <a:ext cx="10353069" cy="283797"/>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References </a:t>
            </a:r>
          </a:p>
        </p:txBody>
      </p:sp>
      <p:sp>
        <p:nvSpPr>
          <p:cNvPr id="3" name="Subtitle 2">
            <a:extLst>
              <a:ext uri="{FF2B5EF4-FFF2-40B4-BE49-F238E27FC236}">
                <a16:creationId xmlns:a16="http://schemas.microsoft.com/office/drawing/2014/main" id="{C16DC6A2-E4C7-4210-725F-C43E3F074B5C}"/>
              </a:ext>
            </a:extLst>
          </p:cNvPr>
          <p:cNvSpPr>
            <a:spLocks noGrp="1"/>
          </p:cNvSpPr>
          <p:nvPr>
            <p:ph type="subTitle" idx="1"/>
          </p:nvPr>
        </p:nvSpPr>
        <p:spPr>
          <a:xfrm>
            <a:off x="255908" y="1271259"/>
            <a:ext cx="11719215" cy="5104236"/>
          </a:xfrm>
        </p:spPr>
        <p:txBody>
          <a:bodyPr/>
          <a:lstStyle/>
          <a:p>
            <a:pPr>
              <a:lnSpc>
                <a:spcPct val="100000"/>
              </a:lnSpc>
              <a:spcAft>
                <a:spcPts val="800"/>
              </a:spcAft>
            </a:pPr>
            <a:r>
              <a:rPr lang="en-US" altLang="en-US" sz="2000" dirty="0">
                <a:solidFill>
                  <a:schemeClr val="tx1"/>
                </a:solidFill>
                <a:latin typeface="Times New Roman" panose="02020603050405020304" pitchFamily="18" charset="0"/>
                <a:cs typeface="Times New Roman" panose="02020603050405020304" pitchFamily="18" charset="0"/>
              </a:rPr>
              <a:t>NYU Furman Center. (2024). </a:t>
            </a:r>
            <a:r>
              <a:rPr lang="en-US" altLang="en-US" sz="2000" i="1" dirty="0">
                <a:solidFill>
                  <a:schemeClr val="tx1"/>
                </a:solidFill>
                <a:latin typeface="Times New Roman" panose="02020603050405020304" pitchFamily="18" charset="0"/>
                <a:cs typeface="Times New Roman" panose="02020603050405020304" pitchFamily="18" charset="0"/>
              </a:rPr>
              <a:t>The Bronx Neighborhood Profile</a:t>
            </a:r>
            <a:r>
              <a:rPr lang="en-US" altLang="en-US" sz="2000" dirty="0">
                <a:solidFill>
                  <a:schemeClr val="tx1"/>
                </a:solidFill>
                <a:latin typeface="Times New Roman" panose="02020603050405020304" pitchFamily="18" charset="0"/>
                <a:cs typeface="Times New Roman" panose="02020603050405020304" pitchFamily="18" charset="0"/>
              </a:rPr>
              <a:t>. Furmancenter.org. </a:t>
            </a:r>
            <a:r>
              <a:rPr lang="en-US" altLang="en-US" sz="2000" dirty="0">
                <a:solidFill>
                  <a:schemeClr val="tx1"/>
                </a:solidFill>
                <a:latin typeface="Times New Roman" panose="02020603050405020304" pitchFamily="18" charset="0"/>
                <a:cs typeface="Times New Roman" panose="02020603050405020304" pitchFamily="18" charset="0"/>
                <a:hlinkClick r:id="rId3"/>
              </a:rPr>
              <a:t>https://</a:t>
            </a:r>
            <a:r>
              <a:rPr lang="en-US" altLang="en-US" sz="2000" dirty="0" smtClean="0">
                <a:solidFill>
                  <a:schemeClr val="tx1"/>
                </a:solidFill>
                <a:latin typeface="Times New Roman" panose="02020603050405020304" pitchFamily="18" charset="0"/>
                <a:cs typeface="Times New Roman" panose="02020603050405020304" pitchFamily="18" charset="0"/>
                <a:hlinkClick r:id="rId3"/>
              </a:rPr>
              <a:t>furmancenter.org/neighborhoods/view/the-bronx#demographics</a:t>
            </a:r>
            <a:r>
              <a:rPr lang="en-US" altLang="en-US" sz="2000" dirty="0" smtClean="0">
                <a:solidFill>
                  <a:schemeClr val="tx1"/>
                </a:solidFill>
                <a:latin typeface="Times New Roman" panose="02020603050405020304" pitchFamily="18" charset="0"/>
                <a:cs typeface="Times New Roman" panose="02020603050405020304" pitchFamily="18" charset="0"/>
              </a:rPr>
              <a:t> </a:t>
            </a:r>
            <a:endParaRPr lang="en-US" altLang="en-US" sz="2000" dirty="0">
              <a:solidFill>
                <a:schemeClr val="tx1"/>
              </a:solidFill>
              <a:latin typeface="Arial" panose="020B0604020202020204" pitchFamily="34" charset="0"/>
            </a:endParaRPr>
          </a:p>
          <a:p>
            <a:pPr marL="0" marR="0">
              <a:lnSpc>
                <a:spcPct val="100000"/>
              </a:lnSpc>
              <a:spcAft>
                <a:spcPts val="800"/>
              </a:spcAft>
              <a:buNone/>
            </a:pPr>
            <a:r>
              <a:rPr lang="en-US" sz="2000" kern="100" dirty="0" err="1" smtClean="0">
                <a:effectLst/>
                <a:latin typeface="Times New Roman" panose="02020603050405020304" pitchFamily="18" charset="0"/>
                <a:ea typeface="Calibri" panose="020F0502020204030204" pitchFamily="34" charset="0"/>
                <a:cs typeface="Times New Roman" panose="02020603050405020304" pitchFamily="18" charset="0"/>
              </a:rPr>
              <a:t>Ugwu</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C. N., Ugwu, O. P.-C., Alum, E. U., Eze, V. H. U.,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Basajja</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M., Ugwu, J. N., Ogenyi, F. C.,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Ejemot-Nwadiaro</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R. I., Okon, M. B., Egba, S. I., &amp; Uti, D. E. (2025). Sustainable development goals (SDGs) and resilient healthcare systems: Addressing medicine and public health challenges in conflict zones. </a:t>
            </a:r>
            <a:r>
              <a:rPr lang="en-US" sz="2000" i="1" kern="100" dirty="0">
                <a:effectLst/>
                <a:latin typeface="Times New Roman" panose="02020603050405020304" pitchFamily="18" charset="0"/>
                <a:ea typeface="Calibri" panose="020F0502020204030204" pitchFamily="34" charset="0"/>
                <a:cs typeface="Times New Roman" panose="02020603050405020304" pitchFamily="18" charset="0"/>
              </a:rPr>
              <a:t>Medicine</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kern="100" dirty="0">
                <a:effectLst/>
                <a:latin typeface="Times New Roman" panose="02020603050405020304" pitchFamily="18" charset="0"/>
                <a:ea typeface="Calibri" panose="020F0502020204030204" pitchFamily="34" charset="0"/>
                <a:cs typeface="Times New Roman" panose="02020603050405020304" pitchFamily="18" charset="0"/>
              </a:rPr>
              <a:t>104</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(7), e41535.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hlinkClick r:id="rId4"/>
              </a:rPr>
              <a:t>https://doi.org/10.1097/md.0000000000041535</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0000"/>
              </a:lnSpc>
              <a:spcAft>
                <a:spcPts val="800"/>
              </a:spcAft>
              <a:buNone/>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Wennerstrom, A., Silver, J., Pollock, M., &amp;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Gustat</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J. (2020). Action to Improve Social Determinants of Health: Outcomes of Leadership and Advocacy Training for Community Residents. </a:t>
            </a:r>
            <a:r>
              <a:rPr lang="en-US" sz="2000" i="1" kern="100" dirty="0">
                <a:effectLst/>
                <a:latin typeface="Times New Roman" panose="02020603050405020304" pitchFamily="18" charset="0"/>
                <a:ea typeface="Calibri" panose="020F0502020204030204" pitchFamily="34" charset="0"/>
                <a:cs typeface="Times New Roman" panose="02020603050405020304" pitchFamily="18" charset="0"/>
              </a:rPr>
              <a:t>Health Promotion Practice</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kern="100" dirty="0">
                <a:effectLst/>
                <a:latin typeface="Times New Roman" panose="02020603050405020304" pitchFamily="18" charset="0"/>
                <a:ea typeface="Calibri" panose="020F0502020204030204" pitchFamily="34" charset="0"/>
                <a:cs typeface="Times New Roman" panose="02020603050405020304" pitchFamily="18" charset="0"/>
              </a:rPr>
              <a:t>23</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(1), 152483992095629.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hlinkClick r:id="rId5"/>
              </a:rPr>
              <a:t>https://doi.org/10.1177/1524839920956297</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0000"/>
              </a:lnSpc>
              <a:spcAft>
                <a:spcPts val="800"/>
              </a:spcAft>
              <a:buNone/>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Whitman, A., De Lew, N., Chappel, A.,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Aysola</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V., Zuckerman, R., &amp; Sommers, B. (2022). </a:t>
            </a:r>
            <a:r>
              <a:rPr lang="en-US" sz="2000" i="1" kern="100" dirty="0">
                <a:effectLst/>
                <a:latin typeface="Times New Roman" panose="02020603050405020304" pitchFamily="18" charset="0"/>
                <a:ea typeface="Calibri" panose="020F0502020204030204" pitchFamily="34" charset="0"/>
                <a:cs typeface="Times New Roman" panose="02020603050405020304" pitchFamily="18" charset="0"/>
              </a:rPr>
              <a:t>Addressing Social Determinants of Health: Examples of Successful Evidence-Based Strategies and Current Federal Efforts</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hlinkClick r:id="rId6"/>
              </a:rPr>
              <a:t>https://aspe.hhs.gov/sites/default/files/documents/6ba4bbb2e9c9551355a6926f023f1585/SDOH-Evidence-Review.pdf</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a:lnSpc>
                <a:spcPct val="100000"/>
              </a:lnSpc>
            </a:pP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604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455" y="-48062"/>
            <a:ext cx="10634847" cy="927957"/>
          </a:xfrm>
        </p:spPr>
        <p:txBody>
          <a:bodyPr>
            <a:noAutofit/>
          </a:bodyPr>
          <a:lstStyle/>
          <a:p>
            <a:pPr algn="ctr"/>
            <a:r>
              <a:rPr lang="en-US" b="1" dirty="0">
                <a:latin typeface="Times New Roman" panose="02020603050405020304" pitchFamily="18" charset="0"/>
                <a:cs typeface="Times New Roman" panose="02020603050405020304" pitchFamily="18" charset="0"/>
              </a:rPr>
              <a:t>Planning for Social Change Advocacy</a:t>
            </a:r>
          </a:p>
        </p:txBody>
      </p:sp>
      <p:graphicFrame>
        <p:nvGraphicFramePr>
          <p:cNvPr id="4" name="Diagram 3">
            <a:extLst>
              <a:ext uri="{FF2B5EF4-FFF2-40B4-BE49-F238E27FC236}">
                <a16:creationId xmlns:a16="http://schemas.microsoft.com/office/drawing/2014/main" id="{6C5FD7FC-A07A-6846-EBD9-7F418186FF40}"/>
              </a:ext>
            </a:extLst>
          </p:cNvPr>
          <p:cNvGraphicFramePr/>
          <p:nvPr>
            <p:extLst>
              <p:ext uri="{D42A27DB-BD31-4B8C-83A1-F6EECF244321}">
                <p14:modId xmlns:p14="http://schemas.microsoft.com/office/powerpoint/2010/main" val="382983505"/>
              </p:ext>
            </p:extLst>
          </p:nvPr>
        </p:nvGraphicFramePr>
        <p:xfrm>
          <a:off x="1604211" y="1058780"/>
          <a:ext cx="8855241" cy="5197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12FCF64-A517-C0C3-89E9-710793FABBDE}"/>
              </a:ext>
            </a:extLst>
          </p:cNvPr>
          <p:cNvSpPr txBox="1"/>
          <p:nvPr/>
        </p:nvSpPr>
        <p:spPr>
          <a:xfrm>
            <a:off x="7811965" y="6435116"/>
            <a:ext cx="2809142"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(Wennerstrom et al., 2020)</a:t>
            </a:r>
          </a:p>
        </p:txBody>
      </p:sp>
    </p:spTree>
    <p:extLst>
      <p:ext uri="{BB962C8B-B14F-4D97-AF65-F5344CB8AC3E}">
        <p14:creationId xmlns:p14="http://schemas.microsoft.com/office/powerpoint/2010/main" val="571544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28017"/>
            <a:ext cx="10981274" cy="1181061"/>
          </a:xfrm>
        </p:spPr>
        <p:txBody>
          <a:bodyPr>
            <a:normAutofit/>
          </a:bodyPr>
          <a:lstStyle/>
          <a:p>
            <a:pPr algn="ctr"/>
            <a:r>
              <a:rPr lang="en-US" b="1" dirty="0">
                <a:latin typeface="Times New Roman" panose="02020603050405020304" pitchFamily="18" charset="0"/>
                <a:cs typeface="Times New Roman" panose="02020603050405020304" pitchFamily="18" charset="0"/>
              </a:rPr>
              <a:t>Planning for Social Change Advocacy</a:t>
            </a:r>
          </a:p>
        </p:txBody>
      </p:sp>
      <p:graphicFrame>
        <p:nvGraphicFramePr>
          <p:cNvPr id="6" name="Diagram 5">
            <a:extLst>
              <a:ext uri="{FF2B5EF4-FFF2-40B4-BE49-F238E27FC236}">
                <a16:creationId xmlns:a16="http://schemas.microsoft.com/office/drawing/2014/main" id="{B8D2D2CB-A11B-C9B5-3F21-D695323B5051}"/>
              </a:ext>
            </a:extLst>
          </p:cNvPr>
          <p:cNvGraphicFramePr/>
          <p:nvPr>
            <p:extLst>
              <p:ext uri="{D42A27DB-BD31-4B8C-83A1-F6EECF244321}">
                <p14:modId xmlns:p14="http://schemas.microsoft.com/office/powerpoint/2010/main" val="200881374"/>
              </p:ext>
            </p:extLst>
          </p:nvPr>
        </p:nvGraphicFramePr>
        <p:xfrm>
          <a:off x="615351" y="1464673"/>
          <a:ext cx="8403499" cy="4751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81BB449-3F89-EA8A-9B35-F38CCF5F8769}"/>
              </a:ext>
            </a:extLst>
          </p:cNvPr>
          <p:cNvSpPr txBox="1"/>
          <p:nvPr/>
        </p:nvSpPr>
        <p:spPr>
          <a:xfrm>
            <a:off x="7811965" y="6435116"/>
            <a:ext cx="2809142"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(Wennerstrom et al., 2020)</a:t>
            </a:r>
          </a:p>
        </p:txBody>
      </p:sp>
    </p:spTree>
    <p:extLst>
      <p:ext uri="{BB962C8B-B14F-4D97-AF65-F5344CB8AC3E}">
        <p14:creationId xmlns:p14="http://schemas.microsoft.com/office/powerpoint/2010/main" val="3436882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1AB83-C15F-7574-9099-8F8555801A9D}"/>
              </a:ext>
            </a:extLst>
          </p:cNvPr>
          <p:cNvSpPr>
            <a:spLocks noGrp="1"/>
          </p:cNvSpPr>
          <p:nvPr>
            <p:ph type="ctr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Characteristics of this Population</a:t>
            </a:r>
            <a:endParaRPr lang="x-none"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C32AC998-9841-605B-E9C4-0F4C2851B8A7}"/>
              </a:ext>
            </a:extLst>
          </p:cNvPr>
          <p:cNvSpPr>
            <a:spLocks noGrp="1"/>
          </p:cNvSpPr>
          <p:nvPr>
            <p:ph type="subTitle" idx="1"/>
          </p:nvPr>
        </p:nvSpPr>
        <p:spPr>
          <a:xfrm>
            <a:off x="1" y="982941"/>
            <a:ext cx="11761694" cy="4827854"/>
          </a:xfrm>
        </p:spPr>
        <p:txBody>
          <a:bodyPr/>
          <a:lstStyle/>
          <a:p>
            <a:pPr marL="457200" indent="-457200">
              <a:lnSpc>
                <a:spcPct val="1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Chosen </a:t>
            </a:r>
            <a:r>
              <a:rPr lang="en-US" dirty="0">
                <a:latin typeface="Times New Roman" panose="02020603050405020304" pitchFamily="18" charset="0"/>
                <a:cs typeface="Times New Roman" panose="02020603050405020304" pitchFamily="18" charset="0"/>
              </a:rPr>
              <a:t>population is low-income Hispanic families in the </a:t>
            </a:r>
            <a:r>
              <a:rPr lang="en-US" dirty="0" smtClean="0">
                <a:latin typeface="Times New Roman" panose="02020603050405020304" pitchFamily="18" charset="0"/>
                <a:cs typeface="Times New Roman" panose="02020603050405020304" pitchFamily="18" charset="0"/>
              </a:rPr>
              <a:t>Bronx</a:t>
            </a:r>
          </a:p>
          <a:p>
            <a:pPr marL="457200" indent="-457200">
              <a:lnSpc>
                <a:spcPct val="1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Approximately </a:t>
            </a:r>
            <a:r>
              <a:rPr lang="en-US" dirty="0">
                <a:latin typeface="Times New Roman" panose="02020603050405020304" pitchFamily="18" charset="0"/>
                <a:cs typeface="Times New Roman" panose="02020603050405020304" pitchFamily="18" charset="0"/>
              </a:rPr>
              <a:t>1,356, 476 people among which 55% are identifies as Hispanics. </a:t>
            </a:r>
            <a:endParaRPr lang="en-US" dirty="0" smtClean="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Population </a:t>
            </a:r>
            <a:r>
              <a:rPr lang="en-US" dirty="0">
                <a:latin typeface="Times New Roman" panose="02020603050405020304" pitchFamily="18" charset="0"/>
                <a:cs typeface="Times New Roman" panose="02020603050405020304" pitchFamily="18" charset="0"/>
              </a:rPr>
              <a:t>includes primarily working-age adults (25–45 years old), along with children and elderly family members </a:t>
            </a:r>
            <a:endParaRPr lang="en-US" dirty="0" smtClean="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Poverty </a:t>
            </a:r>
            <a:r>
              <a:rPr lang="en-US" dirty="0">
                <a:latin typeface="Times New Roman" panose="02020603050405020304" pitchFamily="18" charset="0"/>
                <a:cs typeface="Times New Roman" panose="02020603050405020304" pitchFamily="18" charset="0"/>
              </a:rPr>
              <a:t>rate in Bronx is 27.9% compared to 18.2% worldwide </a:t>
            </a:r>
            <a:endParaRPr lang="en-US" dirty="0" smtClean="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High </a:t>
            </a:r>
            <a:r>
              <a:rPr lang="en-US" dirty="0">
                <a:latin typeface="Times New Roman" panose="02020603050405020304" pitchFamily="18" charset="0"/>
                <a:cs typeface="Times New Roman" panose="02020603050405020304" pitchFamily="18" charset="0"/>
              </a:rPr>
              <a:t>prevalence of economic instability, limited healthcare access, and food insecurity.</a:t>
            </a:r>
          </a:p>
          <a:p>
            <a:pPr marL="457200" indent="-4572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Diverse linguistic and cultural backgrounds require culturally competent care.</a:t>
            </a:r>
          </a:p>
          <a:p>
            <a:pPr marL="457200" indent="-4572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Increased risk of chronic diseases and mental health issues due to unmet social needs.</a:t>
            </a:r>
          </a:p>
          <a:p>
            <a:endParaRPr lang="x-none"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432B95E-2198-594C-BA26-A518CC223961}"/>
              </a:ext>
            </a:extLst>
          </p:cNvPr>
          <p:cNvSpPr txBox="1"/>
          <p:nvPr/>
        </p:nvSpPr>
        <p:spPr>
          <a:xfrm>
            <a:off x="7811965" y="6435116"/>
            <a:ext cx="2809142"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(Wennerstrom et al., 2020)</a:t>
            </a:r>
          </a:p>
        </p:txBody>
      </p:sp>
    </p:spTree>
    <p:extLst>
      <p:ext uri="{BB962C8B-B14F-4D97-AF65-F5344CB8AC3E}">
        <p14:creationId xmlns:p14="http://schemas.microsoft.com/office/powerpoint/2010/main" val="52534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045" y="-108846"/>
            <a:ext cx="11566705" cy="1272654"/>
          </a:xfrm>
        </p:spPr>
        <p:txBody>
          <a:bodyPr>
            <a:noAutofit/>
          </a:bodyPr>
          <a:lstStyle/>
          <a:p>
            <a:pPr algn="ct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Identifying Population Needs Based on </a:t>
            </a:r>
            <a:r>
              <a:rPr lang="en-US" b="1" dirty="0" smtClean="0">
                <a:latin typeface="Times New Roman" panose="02020603050405020304" pitchFamily="18" charset="0"/>
                <a:cs typeface="Times New Roman" panose="02020603050405020304" pitchFamily="18" charset="0"/>
              </a:rPr>
              <a:t>SDOH</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127BC54-09E5-E64C-29B6-5E313D94A99B}"/>
              </a:ext>
            </a:extLst>
          </p:cNvPr>
          <p:cNvSpPr txBox="1"/>
          <p:nvPr/>
        </p:nvSpPr>
        <p:spPr>
          <a:xfrm>
            <a:off x="7449671" y="6435116"/>
            <a:ext cx="3171436"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 NYU Furman Center, 2024</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0" y="1106212"/>
            <a:ext cx="11842750" cy="5170646"/>
          </a:xfrm>
          <a:prstGeom prst="rect">
            <a:avLst/>
          </a:prstGeom>
          <a:noFill/>
        </p:spPr>
        <p:txBody>
          <a:bodyPr wrap="square" rtlCol="0">
            <a:spAutoFit/>
          </a:bodyPr>
          <a:lstStyle/>
          <a:p>
            <a:r>
              <a:rPr lang="en-US" sz="2200" b="1" dirty="0" smtClean="0">
                <a:latin typeface="Times New Roman" panose="02020603050405020304" pitchFamily="18" charset="0"/>
                <a:cs typeface="Times New Roman" panose="02020603050405020304" pitchFamily="18" charset="0"/>
              </a:rPr>
              <a:t>1</a:t>
            </a:r>
            <a:r>
              <a:rPr lang="en-US" sz="2200" b="1" dirty="0">
                <a:latin typeface="Times New Roman" panose="02020603050405020304" pitchFamily="18" charset="0"/>
                <a:cs typeface="Times New Roman" panose="02020603050405020304" pitchFamily="18" charset="0"/>
              </a:rPr>
              <a:t>. Economic Stability:</a:t>
            </a:r>
          </a:p>
          <a:p>
            <a:r>
              <a:rPr lang="en-US" sz="2200" dirty="0">
                <a:latin typeface="Times New Roman" panose="02020603050405020304" pitchFamily="18" charset="0"/>
                <a:cs typeface="Times New Roman" panose="02020603050405020304" pitchFamily="18" charset="0"/>
              </a:rPr>
              <a:t>Economic issues can hinder the health of this population. The Bronx has a poverty rate of 27.9%, far more than the 18.2% national rate, and many residents have not been afforded regular jobs and health </a:t>
            </a:r>
            <a:r>
              <a:rPr lang="en-US" sz="2200" dirty="0" smtClean="0">
                <a:latin typeface="Times New Roman" panose="02020603050405020304" pitchFamily="18" charset="0"/>
                <a:cs typeface="Times New Roman" panose="02020603050405020304" pitchFamily="18" charset="0"/>
              </a:rPr>
              <a:t>insurance.</a:t>
            </a:r>
          </a:p>
          <a:p>
            <a:r>
              <a:rPr lang="en-US" sz="2200" b="1" dirty="0" smtClean="0">
                <a:latin typeface="Times New Roman" panose="02020603050405020304" pitchFamily="18" charset="0"/>
                <a:cs typeface="Times New Roman" panose="02020603050405020304" pitchFamily="18" charset="0"/>
              </a:rPr>
              <a:t>2</a:t>
            </a:r>
            <a:r>
              <a:rPr lang="en-US" sz="2200" b="1" dirty="0">
                <a:latin typeface="Times New Roman" panose="02020603050405020304" pitchFamily="18" charset="0"/>
                <a:cs typeface="Times New Roman" panose="02020603050405020304" pitchFamily="18" charset="0"/>
              </a:rPr>
              <a:t>. Education Access and Quality:</a:t>
            </a:r>
          </a:p>
          <a:p>
            <a:r>
              <a:rPr lang="en-US" sz="2200" dirty="0">
                <a:latin typeface="Times New Roman" panose="02020603050405020304" pitchFamily="18" charset="0"/>
                <a:cs typeface="Times New Roman" panose="02020603050405020304" pitchFamily="18" charset="0"/>
              </a:rPr>
              <a:t>The community poses problems since many residents have a low level of education, hence, low health literacy. This complicates the task of individuals to comprehend health </a:t>
            </a:r>
            <a:r>
              <a:rPr lang="en-US" sz="2200" dirty="0" smtClean="0">
                <a:latin typeface="Times New Roman" panose="02020603050405020304" pitchFamily="18" charset="0"/>
                <a:cs typeface="Times New Roman" panose="02020603050405020304" pitchFamily="18" charset="0"/>
              </a:rPr>
              <a:t>information</a:t>
            </a:r>
            <a:r>
              <a:rPr lang="en-US" sz="2200" dirty="0">
                <a:latin typeface="Times New Roman" panose="02020603050405020304" pitchFamily="18" charset="0"/>
                <a:cs typeface="Times New Roman" panose="02020603050405020304" pitchFamily="18" charset="0"/>
              </a:rPr>
              <a:t>.</a:t>
            </a:r>
          </a:p>
          <a:p>
            <a:r>
              <a:rPr lang="en-US" sz="2200" b="1" dirty="0">
                <a:latin typeface="Times New Roman" panose="02020603050405020304" pitchFamily="18" charset="0"/>
                <a:cs typeface="Times New Roman" panose="02020603050405020304" pitchFamily="18" charset="0"/>
              </a:rPr>
              <a:t>3. Healthcare Access and Quality:</a:t>
            </a:r>
          </a:p>
          <a:p>
            <a:r>
              <a:rPr lang="en-US" sz="2200" dirty="0">
                <a:latin typeface="Times New Roman" panose="02020603050405020304" pitchFamily="18" charset="0"/>
                <a:cs typeface="Times New Roman" panose="02020603050405020304" pitchFamily="18" charset="0"/>
              </a:rPr>
              <a:t>Several factors are impeding access to care, among others, such as a lack of bilingual care, few culturally competent services, and long wait times at safety-net healthcare services. </a:t>
            </a:r>
            <a:endParaRPr lang="en-US" sz="2200" dirty="0" smtClean="0">
              <a:latin typeface="Times New Roman" panose="02020603050405020304" pitchFamily="18" charset="0"/>
              <a:cs typeface="Times New Roman" panose="02020603050405020304" pitchFamily="18" charset="0"/>
            </a:endParaRPr>
          </a:p>
          <a:p>
            <a:r>
              <a:rPr lang="en-US" sz="2200" b="1" dirty="0" smtClean="0">
                <a:latin typeface="Times New Roman" panose="02020603050405020304" pitchFamily="18" charset="0"/>
                <a:cs typeface="Times New Roman" panose="02020603050405020304" pitchFamily="18" charset="0"/>
              </a:rPr>
              <a:t>4</a:t>
            </a:r>
            <a:r>
              <a:rPr lang="en-US" sz="2200" b="1" dirty="0">
                <a:latin typeface="Times New Roman" panose="02020603050405020304" pitchFamily="18" charset="0"/>
                <a:cs typeface="Times New Roman" panose="02020603050405020304" pitchFamily="18" charset="0"/>
              </a:rPr>
              <a:t>. Neighborhood and Built </a:t>
            </a:r>
            <a:r>
              <a:rPr lang="en-US" sz="2200" b="1" dirty="0" smtClean="0">
                <a:latin typeface="Times New Roman" panose="02020603050405020304" pitchFamily="18" charset="0"/>
                <a:cs typeface="Times New Roman" panose="02020603050405020304" pitchFamily="18" charset="0"/>
              </a:rPr>
              <a:t>Environment</a:t>
            </a:r>
          </a:p>
          <a:p>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problem of transportation hindrances is rampant in the Bronx, where most of the residents use public transportation. </a:t>
            </a:r>
            <a:r>
              <a:rPr lang="en-US" sz="2200" b="1" dirty="0" smtClean="0">
                <a:latin typeface="Times New Roman" panose="02020603050405020304" pitchFamily="18" charset="0"/>
                <a:cs typeface="Times New Roman" panose="02020603050405020304" pitchFamily="18" charset="0"/>
              </a:rPr>
              <a:t>5</a:t>
            </a:r>
            <a:r>
              <a:rPr lang="en-US" sz="2200" b="1" dirty="0">
                <a:latin typeface="Times New Roman" panose="02020603050405020304" pitchFamily="18" charset="0"/>
                <a:cs typeface="Times New Roman" panose="02020603050405020304" pitchFamily="18" charset="0"/>
              </a:rPr>
              <a:t>. Social and Community Context:</a:t>
            </a:r>
          </a:p>
          <a:p>
            <a:r>
              <a:rPr lang="en-US" sz="2200" dirty="0">
                <a:latin typeface="Times New Roman" panose="02020603050405020304" pitchFamily="18" charset="0"/>
                <a:cs typeface="Times New Roman" panose="02020603050405020304" pitchFamily="18" charset="0"/>
              </a:rPr>
              <a:t>Family-oriented decision-making and other cultural values in keeping the family together satisfy access to and use of healthcare services. </a:t>
            </a:r>
          </a:p>
        </p:txBody>
      </p:sp>
    </p:spTree>
    <p:extLst>
      <p:ext uri="{BB962C8B-B14F-4D97-AF65-F5344CB8AC3E}">
        <p14:creationId xmlns:p14="http://schemas.microsoft.com/office/powerpoint/2010/main" val="128563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39A1E-48A9-CB1C-9D86-71A696A4DA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30D497-B438-1A4E-C682-DA126626C686}"/>
              </a:ext>
            </a:extLst>
          </p:cNvPr>
          <p:cNvSpPr>
            <a:spLocks noGrp="1"/>
          </p:cNvSpPr>
          <p:nvPr>
            <p:ph type="ctrTitle"/>
          </p:nvPr>
        </p:nvSpPr>
        <p:spPr>
          <a:xfrm>
            <a:off x="464456" y="74215"/>
            <a:ext cx="11153802" cy="709770"/>
          </a:xfrm>
        </p:spPr>
        <p:txBody>
          <a:bodyPr>
            <a:normAutofit/>
          </a:bodyPr>
          <a:lstStyle/>
          <a:p>
            <a:pPr algn="ctr"/>
            <a:r>
              <a:rPr lang="en-US" b="1" dirty="0">
                <a:latin typeface="Times New Roman" panose="02020603050405020304" pitchFamily="18" charset="0"/>
                <a:cs typeface="Times New Roman" panose="02020603050405020304" pitchFamily="18" charset="0"/>
              </a:rPr>
              <a:t>Recommended Community Resources </a:t>
            </a:r>
          </a:p>
        </p:txBody>
      </p:sp>
      <p:graphicFrame>
        <p:nvGraphicFramePr>
          <p:cNvPr id="4" name="Diagram 3">
            <a:extLst>
              <a:ext uri="{FF2B5EF4-FFF2-40B4-BE49-F238E27FC236}">
                <a16:creationId xmlns:a16="http://schemas.microsoft.com/office/drawing/2014/main" id="{55D62041-6143-DB26-F8DD-7886DE5D3E24}"/>
              </a:ext>
            </a:extLst>
          </p:cNvPr>
          <p:cNvGraphicFramePr/>
          <p:nvPr>
            <p:extLst>
              <p:ext uri="{D42A27DB-BD31-4B8C-83A1-F6EECF244321}">
                <p14:modId xmlns:p14="http://schemas.microsoft.com/office/powerpoint/2010/main" val="1410393762"/>
              </p:ext>
            </p:extLst>
          </p:nvPr>
        </p:nvGraphicFramePr>
        <p:xfrm>
          <a:off x="2032000" y="1045262"/>
          <a:ext cx="8128000" cy="5093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62F24A9-16F7-106D-55AD-64FBAFC74F9F}"/>
              </a:ext>
            </a:extLst>
          </p:cNvPr>
          <p:cNvSpPr txBox="1"/>
          <p:nvPr/>
        </p:nvSpPr>
        <p:spPr>
          <a:xfrm>
            <a:off x="8780823" y="6430302"/>
            <a:ext cx="222885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(Allen et al., 2021)</a:t>
            </a:r>
          </a:p>
        </p:txBody>
      </p:sp>
    </p:spTree>
    <p:extLst>
      <p:ext uri="{BB962C8B-B14F-4D97-AF65-F5344CB8AC3E}">
        <p14:creationId xmlns:p14="http://schemas.microsoft.com/office/powerpoint/2010/main" val="370198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7268F-1D8D-90F7-7E5E-2166DA71A5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1514B-A5E0-34BC-534D-372BC8519787}"/>
              </a:ext>
            </a:extLst>
          </p:cNvPr>
          <p:cNvSpPr>
            <a:spLocks noGrp="1"/>
          </p:cNvSpPr>
          <p:nvPr>
            <p:ph type="ctrTitle"/>
          </p:nvPr>
        </p:nvSpPr>
        <p:spPr>
          <a:xfrm>
            <a:off x="409813" y="72590"/>
            <a:ext cx="11153802" cy="648447"/>
          </a:xfrm>
        </p:spPr>
        <p:txBody>
          <a:bodyPr>
            <a:normAutofit/>
          </a:bodyPr>
          <a:lstStyle/>
          <a:p>
            <a:pPr algn="ctr"/>
            <a:r>
              <a:rPr lang="en-US" b="1" dirty="0">
                <a:latin typeface="Times New Roman" panose="02020603050405020304" pitchFamily="18" charset="0"/>
                <a:cs typeface="Times New Roman" panose="02020603050405020304" pitchFamily="18" charset="0"/>
              </a:rPr>
              <a:t>Details of Resources</a:t>
            </a:r>
          </a:p>
        </p:txBody>
      </p:sp>
      <p:sp>
        <p:nvSpPr>
          <p:cNvPr id="10" name="TextBox 9">
            <a:extLst>
              <a:ext uri="{FF2B5EF4-FFF2-40B4-BE49-F238E27FC236}">
                <a16:creationId xmlns:a16="http://schemas.microsoft.com/office/drawing/2014/main" id="{03996624-C7E0-5863-3C42-A666EE541F72}"/>
              </a:ext>
            </a:extLst>
          </p:cNvPr>
          <p:cNvSpPr txBox="1"/>
          <p:nvPr/>
        </p:nvSpPr>
        <p:spPr>
          <a:xfrm>
            <a:off x="0" y="914634"/>
            <a:ext cx="5390147" cy="5893921"/>
          </a:xfrm>
          <a:prstGeom prst="rect">
            <a:avLst/>
          </a:prstGeom>
          <a:noFill/>
        </p:spPr>
        <p:txBody>
          <a:bodyPr wrap="square">
            <a:spAutoFit/>
          </a:bodyPr>
          <a:lstStyle/>
          <a:p>
            <a:pPr>
              <a:buFont typeface="Arial" panose="020B0604020202020204" pitchFamily="34" charset="0"/>
              <a:buNone/>
            </a:pPr>
            <a:r>
              <a:rPr lang="en-US" sz="1300" dirty="0">
                <a:latin typeface="Times New Roman" panose="02020603050405020304" pitchFamily="18" charset="0"/>
                <a:cs typeface="Times New Roman" panose="02020603050405020304" pitchFamily="18" charset="0"/>
              </a:rPr>
              <a:t>1. </a:t>
            </a:r>
            <a:r>
              <a:rPr lang="en-US" sz="1300" b="1" dirty="0">
                <a:latin typeface="Times New Roman" panose="02020603050405020304" pitchFamily="18" charset="0"/>
                <a:cs typeface="Times New Roman" panose="02020603050405020304" pitchFamily="18" charset="0"/>
              </a:rPr>
              <a:t>Union Community Health Center</a:t>
            </a:r>
          </a:p>
          <a:p>
            <a:pPr>
              <a:buFont typeface="Arial" panose="020B0604020202020204" pitchFamily="34" charset="0"/>
              <a:buNone/>
            </a:pPr>
            <a:r>
              <a:rPr lang="en-US" sz="1300" b="1" dirty="0">
                <a:latin typeface="Times New Roman" panose="02020603050405020304" pitchFamily="18" charset="0"/>
                <a:cs typeface="Times New Roman" panose="02020603050405020304" pitchFamily="18" charset="0"/>
              </a:rPr>
              <a:t>Address</a:t>
            </a:r>
            <a:r>
              <a:rPr lang="en-US" sz="1300" b="1" dirty="0" smtClean="0">
                <a:latin typeface="Times New Roman" panose="02020603050405020304" pitchFamily="18" charset="0"/>
                <a:cs typeface="Times New Roman" panose="02020603050405020304" pitchFamily="18" charset="0"/>
              </a:rPr>
              <a:t>: </a:t>
            </a:r>
            <a:r>
              <a:rPr lang="en-US" sz="1300" dirty="0" smtClean="0">
                <a:latin typeface="Times New Roman" panose="02020603050405020304" pitchFamily="18" charset="0"/>
                <a:cs typeface="Times New Roman" panose="02020603050405020304" pitchFamily="18" charset="0"/>
              </a:rPr>
              <a:t>Bronx</a:t>
            </a:r>
            <a:r>
              <a:rPr lang="en-US" sz="1300" dirty="0">
                <a:latin typeface="Times New Roman" panose="02020603050405020304" pitchFamily="18" charset="0"/>
                <a:cs typeface="Times New Roman" panose="02020603050405020304" pitchFamily="18" charset="0"/>
              </a:rPr>
              <a:t>, NY, 10458, 260 East 188th Street</a:t>
            </a:r>
          </a:p>
          <a:p>
            <a:pPr>
              <a:buFont typeface="Arial" panose="020B0604020202020204" pitchFamily="34" charset="0"/>
              <a:buNone/>
            </a:pPr>
            <a:r>
              <a:rPr lang="en-US" sz="1300" b="1" dirty="0">
                <a:latin typeface="Times New Roman" panose="02020603050405020304" pitchFamily="18" charset="0"/>
                <a:cs typeface="Times New Roman" panose="02020603050405020304" pitchFamily="18" charset="0"/>
              </a:rPr>
              <a:t>Hours of </a:t>
            </a:r>
            <a:r>
              <a:rPr lang="en-US" sz="1300" b="1" dirty="0" smtClean="0">
                <a:latin typeface="Times New Roman" panose="02020603050405020304" pitchFamily="18" charset="0"/>
                <a:cs typeface="Times New Roman" panose="02020603050405020304" pitchFamily="18" charset="0"/>
              </a:rPr>
              <a:t>Operation: </a:t>
            </a:r>
            <a:r>
              <a:rPr lang="en-US" sz="1300" dirty="0" smtClean="0">
                <a:latin typeface="Times New Roman" panose="02020603050405020304" pitchFamily="18" charset="0"/>
                <a:cs typeface="Times New Roman" panose="02020603050405020304" pitchFamily="18" charset="0"/>
              </a:rPr>
              <a:t>Monday-</a:t>
            </a:r>
            <a:r>
              <a:rPr lang="en-US" sz="1300" dirty="0" err="1" smtClean="0">
                <a:latin typeface="Times New Roman" panose="02020603050405020304" pitchFamily="18" charset="0"/>
                <a:cs typeface="Times New Roman" panose="02020603050405020304" pitchFamily="18" charset="0"/>
              </a:rPr>
              <a:t>friday</a:t>
            </a:r>
            <a:r>
              <a:rPr lang="en-US" sz="1300" dirty="0">
                <a:latin typeface="Times New Roman" panose="02020603050405020304" pitchFamily="18" charset="0"/>
                <a:cs typeface="Times New Roman" panose="02020603050405020304" pitchFamily="18" charset="0"/>
              </a:rPr>
              <a:t>: 8.00 am-6.00 pm</a:t>
            </a:r>
          </a:p>
          <a:p>
            <a:pPr>
              <a:buFont typeface="Arial" panose="020B0604020202020204" pitchFamily="34" charset="0"/>
              <a:buNone/>
            </a:pPr>
            <a:r>
              <a:rPr lang="en-US" sz="1300" b="1" dirty="0" smtClean="0">
                <a:latin typeface="Times New Roman" panose="02020603050405020304" pitchFamily="18" charset="0"/>
                <a:cs typeface="Times New Roman" panose="02020603050405020304" pitchFamily="18" charset="0"/>
              </a:rPr>
              <a:t>Languages Offered: </a:t>
            </a:r>
            <a:r>
              <a:rPr lang="en-US" sz="1300" dirty="0" smtClean="0">
                <a:latin typeface="Times New Roman" panose="02020603050405020304" pitchFamily="18" charset="0"/>
                <a:cs typeface="Times New Roman" panose="02020603050405020304" pitchFamily="18" charset="0"/>
              </a:rPr>
              <a:t>English, Spanish</a:t>
            </a:r>
            <a:endParaRPr lang="en-US" sz="13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300" b="1" dirty="0" smtClean="0">
                <a:latin typeface="Times New Roman" panose="02020603050405020304" pitchFamily="18" charset="0"/>
                <a:cs typeface="Times New Roman" panose="02020603050405020304" pitchFamily="18" charset="0"/>
              </a:rPr>
              <a:t>Important Services Offered:</a:t>
            </a:r>
          </a:p>
          <a:p>
            <a:pPr marL="171450" indent="-171450">
              <a:buFont typeface="Arial" panose="020B0604020202020204" pitchFamily="34" charset="0"/>
              <a:buChar char="•"/>
            </a:pPr>
            <a:r>
              <a:rPr lang="en-US" sz="1300" dirty="0" smtClean="0">
                <a:latin typeface="Times New Roman" panose="02020603050405020304" pitchFamily="18" charset="0"/>
                <a:cs typeface="Times New Roman" panose="02020603050405020304" pitchFamily="18" charset="0"/>
              </a:rPr>
              <a:t>Primary and preventive medicine</a:t>
            </a:r>
          </a:p>
          <a:p>
            <a:pPr marL="171450" indent="-171450">
              <a:buFont typeface="Arial" panose="020B0604020202020204" pitchFamily="34" charset="0"/>
              <a:buChar char="•"/>
            </a:pPr>
            <a:r>
              <a:rPr lang="en-US" sz="1300" dirty="0" smtClean="0">
                <a:latin typeface="Times New Roman" panose="02020603050405020304" pitchFamily="18" charset="0"/>
                <a:cs typeface="Times New Roman" panose="02020603050405020304" pitchFamily="18" charset="0"/>
              </a:rPr>
              <a:t>Chronic disease (e.g. diabetes, hypertension)</a:t>
            </a:r>
          </a:p>
          <a:p>
            <a:pPr marL="171450" indent="-171450">
              <a:buFont typeface="Arial" panose="020B0604020202020204" pitchFamily="34" charset="0"/>
              <a:buChar char="•"/>
            </a:pPr>
            <a:r>
              <a:rPr lang="en-US" sz="1300" dirty="0" smtClean="0">
                <a:latin typeface="Times New Roman" panose="02020603050405020304" pitchFamily="18" charset="0"/>
                <a:cs typeface="Times New Roman" panose="02020603050405020304" pitchFamily="18" charset="0"/>
              </a:rPr>
              <a:t>Dental services</a:t>
            </a:r>
          </a:p>
          <a:p>
            <a:pPr marL="171450" indent="-171450">
              <a:buFont typeface="Arial" panose="020B0604020202020204" pitchFamily="34" charset="0"/>
              <a:buChar char="•"/>
            </a:pPr>
            <a:r>
              <a:rPr lang="en-US" sz="1300" dirty="0" smtClean="0">
                <a:latin typeface="Times New Roman" panose="02020603050405020304" pitchFamily="18" charset="0"/>
                <a:cs typeface="Times New Roman" panose="02020603050405020304" pitchFamily="18" charset="0"/>
              </a:rPr>
              <a:t>Counseling and behavior health</a:t>
            </a:r>
          </a:p>
          <a:p>
            <a:pPr marL="171450" indent="-171450">
              <a:buFont typeface="Arial" panose="020B0604020202020204" pitchFamily="34" charset="0"/>
              <a:buChar char="•"/>
            </a:pPr>
            <a:r>
              <a:rPr lang="en-US" sz="1300" dirty="0" smtClean="0">
                <a:latin typeface="Times New Roman" panose="02020603050405020304" pitchFamily="18" charset="0"/>
                <a:cs typeface="Times New Roman" panose="02020603050405020304" pitchFamily="18" charset="0"/>
              </a:rPr>
              <a:t>Prenatal / postnatal women health</a:t>
            </a:r>
          </a:p>
          <a:p>
            <a:pPr marL="171450" indent="-171450">
              <a:buFont typeface="Arial" panose="020B0604020202020204" pitchFamily="34" charset="0"/>
              <a:buChar char="•"/>
            </a:pPr>
            <a:r>
              <a:rPr lang="en-US" sz="1300" dirty="0" smtClean="0">
                <a:latin typeface="Times New Roman" panose="02020603050405020304" pitchFamily="18" charset="0"/>
                <a:cs typeface="Times New Roman" panose="02020603050405020304" pitchFamily="18" charset="0"/>
              </a:rPr>
              <a:t>Health </a:t>
            </a:r>
            <a:r>
              <a:rPr lang="en-US" sz="1300" dirty="0" err="1">
                <a:latin typeface="Times New Roman" panose="02020603050405020304" pitchFamily="18" charset="0"/>
                <a:cs typeface="Times New Roman" panose="02020603050405020304" pitchFamily="18" charset="0"/>
              </a:rPr>
              <a:t>worksops</a:t>
            </a:r>
            <a:endParaRPr lang="en-US" sz="13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Sliding income fee scale</a:t>
            </a: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Medicaid, Medicare, and non-insured accepted</a:t>
            </a:r>
          </a:p>
          <a:p>
            <a:pPr>
              <a:buFont typeface="Arial" panose="020B0604020202020204" pitchFamily="34" charset="0"/>
              <a:buNone/>
            </a:pPr>
            <a:r>
              <a:rPr lang="en-US" sz="1300" b="1" dirty="0" smtClean="0">
                <a:latin typeface="Times New Roman" panose="02020603050405020304" pitchFamily="18" charset="0"/>
                <a:cs typeface="Times New Roman" panose="02020603050405020304" pitchFamily="18" charset="0"/>
              </a:rPr>
              <a:t>Website: </a:t>
            </a:r>
            <a:r>
              <a:rPr lang="en-US" sz="1300" dirty="0" smtClean="0">
                <a:latin typeface="Times New Roman" panose="02020603050405020304" pitchFamily="18" charset="0"/>
                <a:cs typeface="Times New Roman" panose="02020603050405020304" pitchFamily="18" charset="0"/>
              </a:rPr>
              <a:t>https://www.uchcbronx.org</a:t>
            </a:r>
          </a:p>
          <a:p>
            <a:pPr>
              <a:buFont typeface="Arial" panose="020B0604020202020204" pitchFamily="34" charset="0"/>
              <a:buNone/>
            </a:pPr>
            <a:endParaRPr lang="en-US" sz="13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300" dirty="0">
                <a:latin typeface="Times New Roman" panose="02020603050405020304" pitchFamily="18" charset="0"/>
                <a:cs typeface="Times New Roman" panose="02020603050405020304" pitchFamily="18" charset="0"/>
              </a:rPr>
              <a:t>2. </a:t>
            </a:r>
            <a:r>
              <a:rPr lang="en-US" sz="1300" b="1" dirty="0" err="1">
                <a:latin typeface="Times New Roman" panose="02020603050405020304" pitchFamily="18" charset="0"/>
                <a:cs typeface="Times New Roman" panose="02020603050405020304" pitchFamily="18" charset="0"/>
              </a:rPr>
              <a:t>BronxWorks</a:t>
            </a:r>
            <a:endParaRPr lang="en-US" sz="1300" b="1"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300" b="1" dirty="0" smtClean="0">
                <a:latin typeface="Times New Roman" panose="02020603050405020304" pitchFamily="18" charset="0"/>
                <a:cs typeface="Times New Roman" panose="02020603050405020304" pitchFamily="18" charset="0"/>
              </a:rPr>
              <a:t>Address: </a:t>
            </a:r>
            <a:r>
              <a:rPr lang="en-US" sz="1300" dirty="0" smtClean="0">
                <a:latin typeface="Times New Roman" panose="02020603050405020304" pitchFamily="18" charset="0"/>
                <a:cs typeface="Times New Roman" panose="02020603050405020304" pitchFamily="18" charset="0"/>
              </a:rPr>
              <a:t>Grand </a:t>
            </a:r>
            <a:r>
              <a:rPr lang="en-US" sz="1300" dirty="0">
                <a:latin typeface="Times New Roman" panose="02020603050405020304" pitchFamily="18" charset="0"/>
                <a:cs typeface="Times New Roman" panose="02020603050405020304" pitchFamily="18" charset="0"/>
              </a:rPr>
              <a:t>Concourse 1130 Bronx, NY 10456</a:t>
            </a:r>
          </a:p>
          <a:p>
            <a:pPr>
              <a:buFont typeface="Arial" panose="020B0604020202020204" pitchFamily="34" charset="0"/>
              <a:buNone/>
            </a:pPr>
            <a:r>
              <a:rPr lang="en-US" sz="1300" b="1" dirty="0" smtClean="0">
                <a:latin typeface="Times New Roman" panose="02020603050405020304" pitchFamily="18" charset="0"/>
                <a:cs typeface="Times New Roman" panose="02020603050405020304" pitchFamily="18" charset="0"/>
              </a:rPr>
              <a:t>Hours </a:t>
            </a:r>
            <a:r>
              <a:rPr lang="en-US" sz="1300" b="1" dirty="0">
                <a:latin typeface="Times New Roman" panose="02020603050405020304" pitchFamily="18" charset="0"/>
                <a:cs typeface="Times New Roman" panose="02020603050405020304" pitchFamily="18" charset="0"/>
              </a:rPr>
              <a:t>of </a:t>
            </a:r>
            <a:r>
              <a:rPr lang="en-US" sz="1300" b="1" dirty="0" smtClean="0">
                <a:latin typeface="Times New Roman" panose="02020603050405020304" pitchFamily="18" charset="0"/>
                <a:cs typeface="Times New Roman" panose="02020603050405020304" pitchFamily="18" charset="0"/>
              </a:rPr>
              <a:t>Operation</a:t>
            </a:r>
            <a:r>
              <a:rPr lang="en-US" sz="1300" dirty="0" smtClean="0">
                <a:latin typeface="Times New Roman" panose="02020603050405020304" pitchFamily="18" charset="0"/>
                <a:cs typeface="Times New Roman" panose="02020603050405020304" pitchFamily="18" charset="0"/>
              </a:rPr>
              <a:t>: : </a:t>
            </a:r>
            <a:r>
              <a:rPr lang="en-US" sz="1300" dirty="0">
                <a:latin typeface="Times New Roman" panose="02020603050405020304" pitchFamily="18" charset="0"/>
                <a:cs typeface="Times New Roman" panose="02020603050405020304" pitchFamily="18" charset="0"/>
              </a:rPr>
              <a:t>Monday- Friday (9:00- 5:00 PM)</a:t>
            </a:r>
          </a:p>
          <a:p>
            <a:pPr>
              <a:buFont typeface="Arial" panose="020B0604020202020204" pitchFamily="34" charset="0"/>
              <a:buNone/>
            </a:pPr>
            <a:r>
              <a:rPr lang="en-US" sz="1300" b="1" dirty="0" smtClean="0">
                <a:latin typeface="Times New Roman" panose="02020603050405020304" pitchFamily="18" charset="0"/>
                <a:cs typeface="Times New Roman" panose="02020603050405020304" pitchFamily="18" charset="0"/>
              </a:rPr>
              <a:t>Languages Offered: </a:t>
            </a:r>
            <a:r>
              <a:rPr lang="en-US" sz="1300" dirty="0" smtClean="0">
                <a:latin typeface="Times New Roman" panose="02020603050405020304" pitchFamily="18" charset="0"/>
                <a:cs typeface="Times New Roman" panose="02020603050405020304" pitchFamily="18" charset="0"/>
              </a:rPr>
              <a:t>English, Spanish</a:t>
            </a:r>
            <a:endParaRPr lang="en-US" sz="13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300" b="1" dirty="0">
                <a:latin typeface="Times New Roman" panose="02020603050405020304" pitchFamily="18" charset="0"/>
                <a:cs typeface="Times New Roman" panose="02020603050405020304" pitchFamily="18" charset="0"/>
              </a:rPr>
              <a:t>M</a:t>
            </a:r>
            <a:r>
              <a:rPr lang="en-US" sz="1300" b="1" dirty="0" smtClean="0">
                <a:latin typeface="Times New Roman" panose="02020603050405020304" pitchFamily="18" charset="0"/>
                <a:cs typeface="Times New Roman" panose="02020603050405020304" pitchFamily="18" charset="0"/>
              </a:rPr>
              <a:t>ain </a:t>
            </a:r>
            <a:r>
              <a:rPr lang="en-US" sz="1300" b="1" dirty="0">
                <a:latin typeface="Times New Roman" panose="02020603050405020304" pitchFamily="18" charset="0"/>
                <a:cs typeface="Times New Roman" panose="02020603050405020304" pitchFamily="18" charset="0"/>
              </a:rPr>
              <a:t>Services O</a:t>
            </a:r>
            <a:r>
              <a:rPr lang="en-US" sz="1300" b="1" dirty="0" smtClean="0">
                <a:latin typeface="Times New Roman" panose="02020603050405020304" pitchFamily="18" charset="0"/>
                <a:cs typeface="Times New Roman" panose="02020603050405020304" pitchFamily="18" charset="0"/>
              </a:rPr>
              <a:t>ffered:</a:t>
            </a:r>
            <a:endParaRPr lang="en-US" sz="1300" b="1"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Food aid (pantry, meal, SNAP enrolment aid)</a:t>
            </a: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Housing and homelessness intervention</a:t>
            </a: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The process of enrolment in health insurance</a:t>
            </a: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Job-trainer and employment services</a:t>
            </a: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Legal services; immigration</a:t>
            </a: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After-school services and senior services</a:t>
            </a: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Chronic-condition bilingual health workshops and assistance</a:t>
            </a:r>
          </a:p>
          <a:p>
            <a:pPr>
              <a:buFont typeface="Arial" panose="020B0604020202020204" pitchFamily="34" charset="0"/>
              <a:buNone/>
            </a:pPr>
            <a:r>
              <a:rPr lang="en-US" sz="1300" b="1" dirty="0">
                <a:latin typeface="Times New Roman" panose="02020603050405020304" pitchFamily="18" charset="0"/>
                <a:cs typeface="Times New Roman" panose="02020603050405020304" pitchFamily="18" charset="0"/>
              </a:rPr>
              <a:t>Website:</a:t>
            </a:r>
            <a:r>
              <a:rPr lang="en-US" sz="1300" dirty="0">
                <a:latin typeface="Times New Roman" panose="02020603050405020304" pitchFamily="18" charset="0"/>
                <a:cs typeface="Times New Roman" panose="02020603050405020304" pitchFamily="18" charset="0"/>
              </a:rPr>
              <a:t> https://www.bronxworks.org</a:t>
            </a:r>
          </a:p>
          <a:p>
            <a:pPr>
              <a:buFont typeface="Arial" panose="020B0604020202020204" pitchFamily="34" charset="0"/>
              <a:buChar char="•"/>
            </a:pPr>
            <a:endParaRPr lang="en-US" sz="13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5383148-A563-BC06-5A97-5444D23A9977}"/>
              </a:ext>
            </a:extLst>
          </p:cNvPr>
          <p:cNvSpPr txBox="1"/>
          <p:nvPr/>
        </p:nvSpPr>
        <p:spPr>
          <a:xfrm>
            <a:off x="8251581" y="6369796"/>
            <a:ext cx="2404696"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(Whitman et al., 2022)</a:t>
            </a:r>
          </a:p>
        </p:txBody>
      </p:sp>
      <p:sp>
        <p:nvSpPr>
          <p:cNvPr id="5" name="TextBox 4">
            <a:extLst>
              <a:ext uri="{FF2B5EF4-FFF2-40B4-BE49-F238E27FC236}">
                <a16:creationId xmlns:a16="http://schemas.microsoft.com/office/drawing/2014/main" id="{03996624-C7E0-5863-3C42-A666EE541F72}"/>
              </a:ext>
            </a:extLst>
          </p:cNvPr>
          <p:cNvSpPr txBox="1"/>
          <p:nvPr/>
        </p:nvSpPr>
        <p:spPr>
          <a:xfrm>
            <a:off x="5673174" y="916935"/>
            <a:ext cx="5156814" cy="5893921"/>
          </a:xfrm>
          <a:prstGeom prst="rect">
            <a:avLst/>
          </a:prstGeom>
          <a:noFill/>
        </p:spPr>
        <p:txBody>
          <a:bodyPr wrap="square">
            <a:spAutoFit/>
          </a:bodyPr>
          <a:lstStyle/>
          <a:p>
            <a:pPr>
              <a:buFont typeface="Arial" panose="020B0604020202020204" pitchFamily="34" charset="0"/>
              <a:buNone/>
            </a:pPr>
            <a:r>
              <a:rPr lang="en-US" sz="1300" b="1" dirty="0">
                <a:latin typeface="Times New Roman" panose="02020603050405020304" pitchFamily="18" charset="0"/>
                <a:cs typeface="Times New Roman" panose="02020603050405020304" pitchFamily="18" charset="0"/>
              </a:rPr>
              <a:t>3. NYC Health + Hospitals/ Gotham Health </a:t>
            </a:r>
            <a:r>
              <a:rPr lang="en-US" sz="1300" b="1" dirty="0" err="1">
                <a:latin typeface="Times New Roman" panose="02020603050405020304" pitchFamily="18" charset="0"/>
                <a:cs typeface="Times New Roman" panose="02020603050405020304" pitchFamily="18" charset="0"/>
              </a:rPr>
              <a:t>Morrisania</a:t>
            </a:r>
            <a:endParaRPr lang="en-US" sz="1300" b="1"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300" b="1" dirty="0" smtClean="0">
                <a:latin typeface="Times New Roman" panose="02020603050405020304" pitchFamily="18" charset="0"/>
                <a:cs typeface="Times New Roman" panose="02020603050405020304" pitchFamily="18" charset="0"/>
              </a:rPr>
              <a:t>Address: </a:t>
            </a:r>
            <a:r>
              <a:rPr lang="en-US" sz="1300" dirty="0" smtClean="0">
                <a:latin typeface="Times New Roman" panose="02020603050405020304" pitchFamily="18" charset="0"/>
                <a:cs typeface="Times New Roman" panose="02020603050405020304" pitchFamily="18" charset="0"/>
              </a:rPr>
              <a:t>1225 </a:t>
            </a:r>
            <a:r>
              <a:rPr lang="en-US" sz="1300" dirty="0">
                <a:latin typeface="Times New Roman" panose="02020603050405020304" pitchFamily="18" charset="0"/>
                <a:cs typeface="Times New Roman" panose="02020603050405020304" pitchFamily="18" charset="0"/>
              </a:rPr>
              <a:t>Gerard Avenue, Bronx, New York 10452</a:t>
            </a:r>
          </a:p>
          <a:p>
            <a:pPr>
              <a:buFont typeface="Arial" panose="020B0604020202020204" pitchFamily="34" charset="0"/>
              <a:buNone/>
            </a:pPr>
            <a:r>
              <a:rPr lang="en-US" sz="1300" b="1" dirty="0" smtClean="0">
                <a:latin typeface="Times New Roman" panose="02020603050405020304" pitchFamily="18" charset="0"/>
                <a:cs typeface="Times New Roman" panose="02020603050405020304" pitchFamily="18" charset="0"/>
              </a:rPr>
              <a:t>Hours Operation</a:t>
            </a:r>
            <a:r>
              <a:rPr lang="en-US" sz="1300" dirty="0" smtClean="0">
                <a:latin typeface="Times New Roman" panose="02020603050405020304" pitchFamily="18" charset="0"/>
                <a:cs typeface="Times New Roman" panose="02020603050405020304" pitchFamily="18" charset="0"/>
              </a:rPr>
              <a:t>: Mon- </a:t>
            </a:r>
            <a:r>
              <a:rPr lang="en-US" sz="1300" dirty="0">
                <a:latin typeface="Times New Roman" panose="02020603050405020304" pitchFamily="18" charset="0"/>
                <a:cs typeface="Times New Roman" panose="02020603050405020304" pitchFamily="18" charset="0"/>
              </a:rPr>
              <a:t>Friday 8:00 AM 4:30 PM</a:t>
            </a:r>
          </a:p>
          <a:p>
            <a:pPr>
              <a:buFont typeface="Arial" panose="020B0604020202020204" pitchFamily="34" charset="0"/>
              <a:buNone/>
            </a:pPr>
            <a:r>
              <a:rPr lang="en-US" sz="1300" b="1" dirty="0" smtClean="0">
                <a:latin typeface="Times New Roman" panose="02020603050405020304" pitchFamily="18" charset="0"/>
                <a:cs typeface="Times New Roman" panose="02020603050405020304" pitchFamily="18" charset="0"/>
              </a:rPr>
              <a:t>Languages Offered: </a:t>
            </a:r>
            <a:r>
              <a:rPr lang="en-US" sz="1300" dirty="0" smtClean="0">
                <a:latin typeface="Times New Roman" panose="02020603050405020304" pitchFamily="18" charset="0"/>
                <a:cs typeface="Times New Roman" panose="02020603050405020304" pitchFamily="18" charset="0"/>
              </a:rPr>
              <a:t>English, Spanish</a:t>
            </a:r>
            <a:endParaRPr lang="en-US" sz="13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300" b="1" dirty="0" smtClean="0">
                <a:latin typeface="Times New Roman" panose="02020603050405020304" pitchFamily="18" charset="0"/>
                <a:cs typeface="Times New Roman" panose="02020603050405020304" pitchFamily="18" charset="0"/>
              </a:rPr>
              <a:t>Important Services Offered:</a:t>
            </a:r>
            <a:endParaRPr lang="en-US" sz="1300" b="1"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Primary care</a:t>
            </a: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Pediatric care</a:t>
            </a: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Health services for women</a:t>
            </a: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Counseling for mental health</a:t>
            </a: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Preventive immunizations and screening Preventive immunization and screening</a:t>
            </a: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Pharmacies and laboratories</a:t>
            </a: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Telehealth services offered</a:t>
            </a:r>
          </a:p>
          <a:p>
            <a:pPr>
              <a:buFont typeface="Arial" panose="020B0604020202020204" pitchFamily="34" charset="0"/>
              <a:buNone/>
            </a:pPr>
            <a:r>
              <a:rPr lang="en-US" sz="1300" dirty="0">
                <a:latin typeface="Times New Roman" panose="02020603050405020304" pitchFamily="18" charset="0"/>
                <a:cs typeface="Times New Roman" panose="02020603050405020304" pitchFamily="18" charset="0"/>
              </a:rPr>
              <a:t>Website: https://www.nychealthandhospitals.org/gothamhealth/morrisania/</a:t>
            </a:r>
          </a:p>
          <a:p>
            <a:pPr>
              <a:buFont typeface="Arial" panose="020B0604020202020204" pitchFamily="34" charset="0"/>
              <a:buNone/>
            </a:pPr>
            <a:endParaRPr lang="en-US" sz="13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300" b="1" dirty="0">
                <a:latin typeface="Times New Roman" panose="02020603050405020304" pitchFamily="18" charset="0"/>
                <a:cs typeface="Times New Roman" panose="02020603050405020304" pitchFamily="18" charset="0"/>
              </a:rPr>
              <a:t>4. Montefiore Mobile Health Program</a:t>
            </a:r>
          </a:p>
          <a:p>
            <a:pPr>
              <a:buFont typeface="Arial" panose="020B0604020202020204" pitchFamily="34" charset="0"/>
              <a:buNone/>
            </a:pPr>
            <a:r>
              <a:rPr lang="en-US" sz="1300" b="1" dirty="0" smtClean="0">
                <a:latin typeface="Times New Roman" panose="02020603050405020304" pitchFamily="18" charset="0"/>
                <a:cs typeface="Times New Roman" panose="02020603050405020304" pitchFamily="18" charset="0"/>
              </a:rPr>
              <a:t>Address: </a:t>
            </a:r>
            <a:r>
              <a:rPr lang="en-US" sz="1300" dirty="0" smtClean="0">
                <a:latin typeface="Times New Roman" panose="02020603050405020304" pitchFamily="18" charset="0"/>
                <a:cs typeface="Times New Roman" panose="02020603050405020304" pitchFamily="18" charset="0"/>
              </a:rPr>
              <a:t>No </a:t>
            </a:r>
            <a:r>
              <a:rPr lang="en-US" sz="1300" dirty="0">
                <a:latin typeface="Times New Roman" panose="02020603050405020304" pitchFamily="18" charset="0"/>
                <a:cs typeface="Times New Roman" panose="02020603050405020304" pitchFamily="18" charset="0"/>
              </a:rPr>
              <a:t>Fixed Address Mobile Service</a:t>
            </a:r>
          </a:p>
          <a:p>
            <a:pPr>
              <a:buFont typeface="Arial" panose="020B0604020202020204" pitchFamily="34" charset="0"/>
              <a:buNone/>
            </a:pPr>
            <a:r>
              <a:rPr lang="en-US" sz="1300" b="1" dirty="0">
                <a:latin typeface="Times New Roman" panose="02020603050405020304" pitchFamily="18" charset="0"/>
                <a:cs typeface="Times New Roman" panose="02020603050405020304" pitchFamily="18" charset="0"/>
              </a:rPr>
              <a:t>Hours of </a:t>
            </a:r>
            <a:r>
              <a:rPr lang="en-US" sz="1300" b="1" dirty="0" smtClean="0">
                <a:latin typeface="Times New Roman" panose="02020603050405020304" pitchFamily="18" charset="0"/>
                <a:cs typeface="Times New Roman" panose="02020603050405020304" pitchFamily="18" charset="0"/>
              </a:rPr>
              <a:t>Operations</a:t>
            </a:r>
            <a:r>
              <a:rPr lang="en-US" sz="1300" dirty="0" smtClean="0">
                <a:latin typeface="Times New Roman" panose="02020603050405020304" pitchFamily="18" charset="0"/>
                <a:cs typeface="Times New Roman" panose="02020603050405020304" pitchFamily="18" charset="0"/>
              </a:rPr>
              <a:t>: Monday-Friday 9-4pm</a:t>
            </a:r>
            <a:endParaRPr lang="en-US" sz="13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300" b="1" dirty="0">
                <a:latin typeface="Times New Roman" panose="02020603050405020304" pitchFamily="18" charset="0"/>
                <a:cs typeface="Times New Roman" panose="02020603050405020304" pitchFamily="18" charset="0"/>
              </a:rPr>
              <a:t>Languages </a:t>
            </a:r>
            <a:r>
              <a:rPr lang="en-US" sz="1300" b="1" dirty="0" smtClean="0">
                <a:latin typeface="Times New Roman" panose="02020603050405020304" pitchFamily="18" charset="0"/>
                <a:cs typeface="Times New Roman" panose="02020603050405020304" pitchFamily="18" charset="0"/>
              </a:rPr>
              <a:t>Offered: </a:t>
            </a:r>
            <a:r>
              <a:rPr lang="en-US" sz="1300" dirty="0" smtClean="0">
                <a:latin typeface="Times New Roman" panose="02020603050405020304" pitchFamily="18" charset="0"/>
                <a:cs typeface="Times New Roman" panose="02020603050405020304" pitchFamily="18" charset="0"/>
              </a:rPr>
              <a:t>English, Spanish</a:t>
            </a:r>
            <a:endParaRPr lang="en-US" sz="13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300" b="1" dirty="0" smtClean="0">
                <a:latin typeface="Times New Roman" panose="02020603050405020304" pitchFamily="18" charset="0"/>
                <a:cs typeface="Times New Roman" panose="02020603050405020304" pitchFamily="18" charset="0"/>
              </a:rPr>
              <a:t>Main Services Offered</a:t>
            </a:r>
            <a:endParaRPr lang="en-US" sz="1300" b="1"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Panoramic Scenic Ride:</a:t>
            </a: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Blood pressure, glucose, and BMI use in preventive health screenings</a:t>
            </a: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Vaccinations (COVID-19, flu, HPV, and so on)</a:t>
            </a: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Counseling and Health Education</a:t>
            </a: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Follow-up on chronic diseases</a:t>
            </a: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Telehealth enlightenment and assistance</a:t>
            </a:r>
          </a:p>
          <a:p>
            <a:pPr marL="171450" indent="-1714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Montefiore specialists and clinics referrals</a:t>
            </a:r>
          </a:p>
          <a:p>
            <a:pPr>
              <a:buFont typeface="Arial" panose="020B0604020202020204" pitchFamily="34" charset="0"/>
              <a:buNone/>
            </a:pPr>
            <a:r>
              <a:rPr lang="en-US" sz="1300" dirty="0">
                <a:latin typeface="Times New Roman" panose="02020603050405020304" pitchFamily="18" charset="0"/>
                <a:cs typeface="Times New Roman" panose="02020603050405020304" pitchFamily="18" charset="0"/>
              </a:rPr>
              <a:t>Website: https://www.montefiore.org/mobile-health-program</a:t>
            </a:r>
          </a:p>
          <a:p>
            <a:pPr>
              <a:buFont typeface="Arial" panose="020B0604020202020204" pitchFamily="34" charset="0"/>
              <a:buChar char="•"/>
            </a:pPr>
            <a:endParaRPr lang="en-US" sz="1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96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099" y="-1"/>
            <a:ext cx="11153802" cy="991365"/>
          </a:xfrm>
        </p:spPr>
        <p:txBody>
          <a:bodyPr>
            <a:normAutofit/>
          </a:bodyPr>
          <a:lstStyle/>
          <a:p>
            <a:pPr algn="ctr"/>
            <a:r>
              <a:rPr lang="en-US" sz="4000" b="1" dirty="0">
                <a:latin typeface="Times New Roman" panose="02020603050405020304" pitchFamily="18" charset="0"/>
                <a:cs typeface="Times New Roman" panose="02020603050405020304" pitchFamily="18" charset="0"/>
              </a:rPr>
              <a:t>Missing Resources and Needed Improvements</a:t>
            </a:r>
          </a:p>
        </p:txBody>
      </p:sp>
      <p:sp>
        <p:nvSpPr>
          <p:cNvPr id="4" name="TextBox 3">
            <a:extLst>
              <a:ext uri="{FF2B5EF4-FFF2-40B4-BE49-F238E27FC236}">
                <a16:creationId xmlns:a16="http://schemas.microsoft.com/office/drawing/2014/main" id="{70881EBB-CD35-F838-144D-12CBE767E604}"/>
              </a:ext>
            </a:extLst>
          </p:cNvPr>
          <p:cNvSpPr txBox="1"/>
          <p:nvPr/>
        </p:nvSpPr>
        <p:spPr>
          <a:xfrm>
            <a:off x="222421" y="1360697"/>
            <a:ext cx="11450479" cy="470898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Most </a:t>
            </a:r>
            <a:r>
              <a:rPr lang="en-US" sz="2000" dirty="0">
                <a:latin typeface="Times New Roman" panose="02020603050405020304" pitchFamily="18" charset="0"/>
                <a:cs typeface="Times New Roman" panose="02020603050405020304" pitchFamily="18" charset="0"/>
              </a:rPr>
              <a:t>significant gap that lies in the Bronx among low-income Hispanic families is the absence of childcare services with affordable </a:t>
            </a:r>
            <a:r>
              <a:rPr lang="en-US" sz="2000" dirty="0" smtClean="0">
                <a:latin typeface="Times New Roman" panose="02020603050405020304" pitchFamily="18" charset="0"/>
                <a:cs typeface="Times New Roman" panose="02020603050405020304" pitchFamily="18" charset="0"/>
              </a:rPr>
              <a:t>prices</a:t>
            </a:r>
          </a:p>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Direct </a:t>
            </a:r>
            <a:r>
              <a:rPr lang="en-US" sz="2000" dirty="0">
                <a:latin typeface="Times New Roman" panose="02020603050405020304" pitchFamily="18" charset="0"/>
                <a:cs typeface="Times New Roman" panose="02020603050405020304" pitchFamily="18" charset="0"/>
              </a:rPr>
              <a:t>impact on economic stability and access to healthcare, being two areas of the </a:t>
            </a:r>
            <a:r>
              <a:rPr lang="en-US" sz="2000" dirty="0" smtClean="0">
                <a:latin typeface="Times New Roman" panose="02020603050405020304" pitchFamily="18" charset="0"/>
                <a:cs typeface="Times New Roman" panose="02020603050405020304" pitchFamily="18" charset="0"/>
              </a:rPr>
              <a:t>SDOH</a:t>
            </a:r>
          </a:p>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Childcare </a:t>
            </a:r>
            <a:r>
              <a:rPr lang="en-US" sz="2000" dirty="0">
                <a:latin typeface="Times New Roman" panose="02020603050405020304" pitchFamily="18" charset="0"/>
                <a:cs typeface="Times New Roman" panose="02020603050405020304" pitchFamily="18" charset="0"/>
              </a:rPr>
              <a:t>programs are usually expensive or are inaccessible due to waiting </a:t>
            </a:r>
            <a:r>
              <a:rPr lang="en-US" sz="2000" dirty="0" smtClean="0">
                <a:latin typeface="Times New Roman" panose="02020603050405020304" pitchFamily="18" charset="0"/>
                <a:cs typeface="Times New Roman" panose="02020603050405020304" pitchFamily="18" charset="0"/>
              </a:rPr>
              <a:t>lists</a:t>
            </a:r>
          </a:p>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Bilingual </a:t>
            </a:r>
            <a:r>
              <a:rPr lang="en-US" sz="2000" dirty="0">
                <a:latin typeface="Times New Roman" panose="02020603050405020304" pitchFamily="18" charset="0"/>
                <a:cs typeface="Times New Roman" panose="02020603050405020304" pitchFamily="18" charset="0"/>
              </a:rPr>
              <a:t>childcare facilities that combine healthcare and community support services would help to fill this </a:t>
            </a:r>
            <a:r>
              <a:rPr lang="en-US" sz="2000" dirty="0" smtClean="0">
                <a:latin typeface="Times New Roman" panose="02020603050405020304" pitchFamily="18" charset="0"/>
                <a:cs typeface="Times New Roman" panose="02020603050405020304" pitchFamily="18" charset="0"/>
              </a:rPr>
              <a:t>gap</a:t>
            </a:r>
          </a:p>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Mobile </a:t>
            </a:r>
            <a:r>
              <a:rPr lang="en-US" sz="2000" dirty="0">
                <a:latin typeface="Times New Roman" panose="02020603050405020304" pitchFamily="18" charset="0"/>
                <a:cs typeface="Times New Roman" panose="02020603050405020304" pitchFamily="18" charset="0"/>
              </a:rPr>
              <a:t>childcare services or community-based co-op childcare </a:t>
            </a:r>
            <a:r>
              <a:rPr lang="en-US" sz="2000" dirty="0" smtClean="0">
                <a:latin typeface="Times New Roman" panose="02020603050405020304" pitchFamily="18" charset="0"/>
                <a:cs typeface="Times New Roman" panose="02020603050405020304" pitchFamily="18" charset="0"/>
              </a:rPr>
              <a:t>schemes</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By mitigating the childcare gap, the community would enjoy wider </a:t>
            </a:r>
            <a:r>
              <a:rPr lang="en-US" sz="2000" dirty="0" smtClean="0">
                <a:latin typeface="Times New Roman" panose="02020603050405020304" pitchFamily="18" charset="0"/>
                <a:cs typeface="Times New Roman" panose="02020603050405020304" pitchFamily="18" charset="0"/>
              </a:rPr>
              <a:t>benefits</a:t>
            </a:r>
          </a:p>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Help </a:t>
            </a:r>
            <a:r>
              <a:rPr lang="en-US" sz="2000" dirty="0">
                <a:latin typeface="Times New Roman" panose="02020603050405020304" pitchFamily="18" charset="0"/>
                <a:cs typeface="Times New Roman" panose="02020603050405020304" pitchFamily="18" charset="0"/>
              </a:rPr>
              <a:t>achieve health equity in the long run in the Bronx.</a:t>
            </a:r>
          </a:p>
          <a:p>
            <a:pPr marL="342900" indent="-342900">
              <a:lnSpc>
                <a:spcPct val="150000"/>
              </a:lnSpc>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54C3561-69D7-250B-A8C9-E50921283538}"/>
              </a:ext>
            </a:extLst>
          </p:cNvPr>
          <p:cNvSpPr txBox="1"/>
          <p:nvPr/>
        </p:nvSpPr>
        <p:spPr>
          <a:xfrm>
            <a:off x="8251581" y="6369796"/>
            <a:ext cx="2404696"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(Whitman et al., 2022)</a:t>
            </a:r>
          </a:p>
        </p:txBody>
      </p:sp>
    </p:spTree>
    <p:extLst>
      <p:ext uri="{BB962C8B-B14F-4D97-AF65-F5344CB8AC3E}">
        <p14:creationId xmlns:p14="http://schemas.microsoft.com/office/powerpoint/2010/main" val="249352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7E4CA-699F-8707-D329-3D2BC920E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642FC-1C3D-3E32-786B-A49472718280}"/>
              </a:ext>
            </a:extLst>
          </p:cNvPr>
          <p:cNvSpPr>
            <a:spLocks noGrp="1"/>
          </p:cNvSpPr>
          <p:nvPr>
            <p:ph type="ctrTitle"/>
          </p:nvPr>
        </p:nvSpPr>
        <p:spPr>
          <a:xfrm>
            <a:off x="519099" y="0"/>
            <a:ext cx="11153802" cy="853508"/>
          </a:xfrm>
        </p:spPr>
        <p:txBody>
          <a:bodyPr>
            <a:normAutofit/>
          </a:bodyPr>
          <a:lstStyle/>
          <a:p>
            <a:pPr algn="ctr"/>
            <a:r>
              <a:rPr lang="en-US" sz="3600" b="1" dirty="0">
                <a:latin typeface="Times New Roman" panose="02020603050405020304" pitchFamily="18" charset="0"/>
                <a:cs typeface="Times New Roman" panose="02020603050405020304" pitchFamily="18" charset="0"/>
              </a:rPr>
              <a:t>Mental Health as an </a:t>
            </a:r>
            <a:r>
              <a:rPr lang="en-US" sz="3600" b="1" dirty="0" err="1">
                <a:latin typeface="Times New Roman" panose="02020603050405020304" pitchFamily="18" charset="0"/>
                <a:cs typeface="Times New Roman" panose="02020603050405020304" pitchFamily="18" charset="0"/>
              </a:rPr>
              <a:t>SDoH</a:t>
            </a:r>
            <a:r>
              <a:rPr lang="en-US" sz="3600" b="1" dirty="0">
                <a:latin typeface="Times New Roman" panose="02020603050405020304" pitchFamily="18" charset="0"/>
                <a:cs typeface="Times New Roman" panose="02020603050405020304" pitchFamily="18" charset="0"/>
              </a:rPr>
              <a:t> + Missing Resource</a:t>
            </a:r>
          </a:p>
        </p:txBody>
      </p:sp>
      <p:graphicFrame>
        <p:nvGraphicFramePr>
          <p:cNvPr id="3" name="Diagram 2">
            <a:extLst>
              <a:ext uri="{FF2B5EF4-FFF2-40B4-BE49-F238E27FC236}">
                <a16:creationId xmlns:a16="http://schemas.microsoft.com/office/drawing/2014/main" id="{94B8C257-4E1F-62DD-962D-7B165B056D48}"/>
              </a:ext>
            </a:extLst>
          </p:cNvPr>
          <p:cNvGraphicFramePr/>
          <p:nvPr>
            <p:extLst>
              <p:ext uri="{D42A27DB-BD31-4B8C-83A1-F6EECF244321}">
                <p14:modId xmlns:p14="http://schemas.microsoft.com/office/powerpoint/2010/main" val="3586429227"/>
              </p:ext>
            </p:extLst>
          </p:nvPr>
        </p:nvGraphicFramePr>
        <p:xfrm>
          <a:off x="1253067" y="1313025"/>
          <a:ext cx="8825509"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292ABF3-AF47-E31A-3B3B-DD8CEAE32460}"/>
              </a:ext>
            </a:extLst>
          </p:cNvPr>
          <p:cNvSpPr txBox="1"/>
          <p:nvPr/>
        </p:nvSpPr>
        <p:spPr>
          <a:xfrm>
            <a:off x="11116733" y="242088"/>
            <a:ext cx="7162800" cy="461665"/>
          </a:xfrm>
          <a:prstGeom prst="rect">
            <a:avLst/>
          </a:prstGeom>
          <a:noFill/>
        </p:spPr>
        <p:txBody>
          <a:bodyPr wrap="square">
            <a:spAutoFit/>
          </a:bodyPr>
          <a:lstStyle/>
          <a:p>
            <a:r>
              <a:rPr lang="en-US" sz="2400" b="0" dirty="0">
                <a:latin typeface="Times New Roman" panose="02020603050405020304" pitchFamily="18" charset="0"/>
                <a:cs typeface="Times New Roman" panose="02020603050405020304" pitchFamily="18" charset="0"/>
              </a:rPr>
              <a:t>9</a:t>
            </a:r>
            <a:endParaRPr lang="aa-ET"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92F86CD-9156-4873-22A0-CF121FFC903E}"/>
              </a:ext>
            </a:extLst>
          </p:cNvPr>
          <p:cNvSpPr txBox="1"/>
          <p:nvPr/>
        </p:nvSpPr>
        <p:spPr>
          <a:xfrm>
            <a:off x="8282354" y="6471083"/>
            <a:ext cx="2708031"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(Kleinman et al., 2021)</a:t>
            </a:r>
          </a:p>
        </p:txBody>
      </p:sp>
    </p:spTree>
    <p:extLst>
      <p:ext uri="{BB962C8B-B14F-4D97-AF65-F5344CB8AC3E}">
        <p14:creationId xmlns:p14="http://schemas.microsoft.com/office/powerpoint/2010/main" val="854849952"/>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44546A"/>
      </a:dk2>
      <a:lt2>
        <a:srgbClr val="E7E6E6"/>
      </a:lt2>
      <a:accent1>
        <a:srgbClr val="0085A3"/>
      </a:accent1>
      <a:accent2>
        <a:srgbClr val="FBB84B"/>
      </a:accent2>
      <a:accent3>
        <a:srgbClr val="5A5D66"/>
      </a:accent3>
      <a:accent4>
        <a:srgbClr val="45B29C"/>
      </a:accent4>
      <a:accent5>
        <a:srgbClr val="DFE0DB"/>
      </a:accent5>
      <a:accent6>
        <a:srgbClr val="5A5D66"/>
      </a:accent6>
      <a:hlink>
        <a:srgbClr val="0085A3"/>
      </a:hlink>
      <a:folHlink>
        <a:srgbClr val="0085A3"/>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ldenPowerpoint_2017" id="{24313F1E-116F-E24E-A1EE-4458AFCA02F3}" vid="{B7FEFC8E-A950-BF4E-8ACF-4E9D112343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811b4f1-f50d-4aa5-9679-d259c0c69a16" xsi:nil="true"/>
    <lcf76f155ced4ddcb4097134ff3c332f xmlns="42faebf3-165a-43d4-a890-254fb0f76761">
      <Terms xmlns="http://schemas.microsoft.com/office/infopath/2007/PartnerControls"/>
    </lcf76f155ced4ddcb4097134ff3c332f>
    <Notes0 xmlns="42faebf3-165a-43d4-a890-254fb0f7676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979FCEFB13674589D388C9E45B5440" ma:contentTypeVersion="25" ma:contentTypeDescription="Create a new document." ma:contentTypeScope="" ma:versionID="c1f1e4317bb309d38bcb00c83588abc3">
  <xsd:schema xmlns:xsd="http://www.w3.org/2001/XMLSchema" xmlns:xs="http://www.w3.org/2001/XMLSchema" xmlns:p="http://schemas.microsoft.com/office/2006/metadata/properties" xmlns:ns2="42faebf3-165a-43d4-a890-254fb0f76761" xmlns:ns3="7006420f-a573-481b-b63e-226f188d5fd7" xmlns:ns4="7811b4f1-f50d-4aa5-9679-d259c0c69a16" targetNamespace="http://schemas.microsoft.com/office/2006/metadata/properties" ma:root="true" ma:fieldsID="7fd61872557b3f376ba69dbd3ee3df01" ns2:_="" ns3:_="" ns4:_="">
    <xsd:import namespace="42faebf3-165a-43d4-a890-254fb0f76761"/>
    <xsd:import namespace="7006420f-a573-481b-b63e-226f188d5fd7"/>
    <xsd:import namespace="7811b4f1-f50d-4aa5-9679-d259c0c69a16"/>
    <xsd:element name="properties">
      <xsd:complexType>
        <xsd:sequence>
          <xsd:element name="documentManagement">
            <xsd:complexType>
              <xsd:all>
                <xsd:element ref="ns2:Notes0"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faebf3-165a-43d4-a890-254fb0f76761" elementFormDefault="qualified">
    <xsd:import namespace="http://schemas.microsoft.com/office/2006/documentManagement/types"/>
    <xsd:import namespace="http://schemas.microsoft.com/office/infopath/2007/PartnerControls"/>
    <xsd:element name="Notes0" ma:index="2" nillable="true" ma:displayName="Notes" ma:internalName="Notes0" ma:readOnly="false">
      <xsd:simpleType>
        <xsd:restriction base="dms:Note">
          <xsd:maxLength value="255"/>
        </xsd:restriction>
      </xsd:simpleType>
    </xsd:element>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AutoTags" ma:index="9" nillable="true" ma:displayName="Tags" ma:hidden="true" ma:internalName="MediaServiceAutoTags" ma:readOnly="true">
      <xsd:simpleType>
        <xsd:restriction base="dms:Text"/>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hidden="true" ma:internalName="MediaServiceKeyPoints" ma:readOnly="true">
      <xsd:simpleType>
        <xsd:restriction base="dms:Note"/>
      </xsd:simpleType>
    </xsd:element>
    <xsd:element name="MediaLengthInSeconds" ma:index="17" nillable="true" ma:displayName="MediaLengthInSeconds" ma:description=""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3ca446d-c166-4ca0-b6cc-4db8fda31d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06420f-a573-481b-b63e-226f188d5fd7" elementFormDefault="qualified">
    <xsd:import namespace="http://schemas.microsoft.com/office/2006/documentManagement/types"/>
    <xsd:import namespace="http://schemas.microsoft.com/office/infopath/2007/PartnerControls"/>
    <xsd:element name="SharedWithUsers" ma:index="7" nillable="true" ma:displayName="Shared With" ma:hidden="true"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8"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11b4f1-f50d-4aa5-9679-d259c0c69a1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6770995-5b7d-4f03-9312-6c457ee514e0}" ma:internalName="TaxCatchAll" ma:showField="CatchAllData" ma:web="7006420f-a573-481b-b63e-226f188d5f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37C76A-B6DF-46F0-99DC-3F3C7C68E5F5}">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 ds:uri="7006420f-a573-481b-b63e-226f188d5fd7"/>
    <ds:schemaRef ds:uri="http://schemas.openxmlformats.org/package/2006/metadata/core-properties"/>
    <ds:schemaRef ds:uri="http://purl.org/dc/dcmitype/"/>
    <ds:schemaRef ds:uri="http://purl.org/dc/terms/"/>
    <ds:schemaRef ds:uri="7811b4f1-f50d-4aa5-9679-d259c0c69a16"/>
    <ds:schemaRef ds:uri="42faebf3-165a-43d4-a890-254fb0f76761"/>
  </ds:schemaRefs>
</ds:datastoreItem>
</file>

<file path=customXml/itemProps2.xml><?xml version="1.0" encoding="utf-8"?>
<ds:datastoreItem xmlns:ds="http://schemas.openxmlformats.org/officeDocument/2006/customXml" ds:itemID="{EE1856C0-CBB6-47BE-848F-372F57F1A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faebf3-165a-43d4-a890-254fb0f76761"/>
    <ds:schemaRef ds:uri="7006420f-a573-481b-b63e-226f188d5fd7"/>
    <ds:schemaRef ds:uri="7811b4f1-f50d-4aa5-9679-d259c0c69a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D01E62-2519-41CA-BF52-A87D7C81C8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7018</TotalTime>
  <Words>6319</Words>
  <Application>Microsoft Office PowerPoint</Application>
  <PresentationFormat>Widescreen</PresentationFormat>
  <Paragraphs>391</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Advocating for Community Resources to Support Social Determinants of Health</vt:lpstr>
      <vt:lpstr>Planning for Social Change Advocacy</vt:lpstr>
      <vt:lpstr>Planning for Social Change Advocacy</vt:lpstr>
      <vt:lpstr>Characteristics of this Population</vt:lpstr>
      <vt:lpstr> Identifying Population Needs Based on SDOH </vt:lpstr>
      <vt:lpstr>Recommended Community Resources </vt:lpstr>
      <vt:lpstr>Details of Resources</vt:lpstr>
      <vt:lpstr>Missing Resources and Needed Improvements</vt:lpstr>
      <vt:lpstr>Mental Health as an SDoH + Missing Resource</vt:lpstr>
      <vt:lpstr> Improvements Needed</vt:lpstr>
      <vt:lpstr>Missing Mental Health Resource</vt:lpstr>
      <vt:lpstr>Reaching the Population</vt:lpstr>
      <vt:lpstr>Goals for Improving Health Outcomes</vt:lpstr>
      <vt:lpstr>Advocacy Action Plan Summary</vt:lpstr>
      <vt:lpstr>Conclusion</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Advocating for Community Resources to Support Social Determinants of Health</dc:title>
  <dc:creator>SAHER</dc:creator>
  <cp:lastModifiedBy>SAHER</cp:lastModifiedBy>
  <cp:revision>3</cp:revision>
  <dcterms:created xsi:type="dcterms:W3CDTF">2018-06-19T13:34:05Z</dcterms:created>
  <dcterms:modified xsi:type="dcterms:W3CDTF">2026-05-24T17:19:58Z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0x010100B1979FCEFB13674589D388C9E45B5440</vt:lpwstr>
  </property>
</Properties>
</file>