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58" r:id="rId6"/>
    <p:sldId id="259" r:id="rId7"/>
    <p:sldId id="273" r:id="rId8"/>
    <p:sldId id="274" r:id="rId9"/>
    <p:sldId id="275" r:id="rId10"/>
    <p:sldId id="262" r:id="rId11"/>
    <p:sldId id="27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Franklin Medium" panose="020B0604020202020204" charset="0"/>
      <p:regular r:id="rId18"/>
      <p:bold r:id="rId19"/>
      <p:italic r:id="rId20"/>
      <p:boldItalic r:id="rId21"/>
    </p:embeddedFont>
    <p:embeddedFont>
      <p:font typeface="Franklin Gothic" panose="020B0604020202020204" charset="0"/>
      <p:regular r:id="rId22"/>
      <p:bold r:id="rId23"/>
      <p:italic r:id="rId24"/>
      <p:boldItalic r:id="rId25"/>
    </p:embeddedFont>
    <p:embeddedFont>
      <p:font typeface="Libre Franklin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7" roundtripDataSignature="AMtx7mju2vm9ylY4ttY1HrKxSGbRUmFT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A96CD-CEAA-D584-E3A5-FE728886054D}" v="29" dt="2022-07-08T21:23:35.457"/>
    <p1510:client id="{5A29B5F8-EC37-BDA8-FE6C-33DDA686A695}" v="13" dt="2022-07-07T19:27:20.793"/>
    <p1510:client id="{6659C5F8-6FCD-2296-34C4-05F44AE76307}" v="130" dt="2022-07-08T23:34:05.041"/>
    <p1510:client id="{A408493C-8C11-CE87-086F-0C386B655012}" v="12" dt="2022-07-10T21:41:19.507"/>
    <p1510:client id="{EFBF4495-F2A7-46F9-8105-411ACF735A99}" v="46" dt="2022-07-10T21:32:33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79" autoAdjust="0"/>
  </p:normalViewPr>
  <p:slideViewPr>
    <p:cSldViewPr snapToGrid="0">
      <p:cViewPr varScale="1">
        <p:scale>
          <a:sx n="57" d="100"/>
          <a:sy n="57" d="100"/>
        </p:scale>
        <p:origin x="1194" y="5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0982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Hello, my 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name </a:t>
            </a:r>
            <a:r>
              <a:rPr lang="en-US" sz="1200" b="0" i="0" u="none" strike="noStrike" cap="none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is……...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today’s presentation, I will describe the process of developing a clinical inquiry, from identifying an issue to evaluating the highest levels of evidence.</a:t>
            </a:r>
            <a:endParaRPr dirty="0"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42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The clinical issue I have chosen focuses on MBSR for adult anxiety. This is a significant issue because it addresses the need for effective, accessible, and patient-preferred non-drug treatments in mental health care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(Li et al., 2024)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1200" dirty="0"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Although pharmacotherapy is the first option of treatment, non-pharmacological solutions are used by many patients either because of the side effects or their choice or contraindications. MBSR is a standardized 8-week program that has become a potential evidence-based intervention; however, its effectiveness relative to the standard interventions must be well-defined to allow clinical decision making.</a:t>
            </a:r>
            <a:endParaRPr lang="en-US" sz="1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8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 PICOT question aims to create a focused, searchable, and answerable query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(Gosak et al., 2024)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It directly compares the intervention of interest, MBSR, against a standard treatment, and specifies the key outcome and a realistic timeframe for seeing results. The final PICOT is as follows:”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adults with anxiety (P), how does Mindfulness-Based Stress Reduction (I), compared to pharmacotherapy with escitalopram (C), affect the reduction of anxiety symptoms (O) over 6 months (T)?"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71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xmlns="" id="{39330252-4987-24E0-75E6-E995A91B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>
            <a:extLst>
              <a:ext uri="{FF2B5EF4-FFF2-40B4-BE49-F238E27FC236}">
                <a16:creationId xmlns:a16="http://schemas.microsoft.com/office/drawing/2014/main" xmlns="" id="{7E4275DA-9476-4AD6-43B4-10B2D577C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To ensure a comprehensive search, I used four major health science databases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Dhippayom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al., 2023)</a:t>
            </a:r>
            <a:r>
              <a:rPr lang="en-US" dirty="0"/>
              <a:t>. Using keywords from my PICOT question, I was able to locate four highly relevant articles. The articles include both primary RCTs and systematic reviews.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4:notes">
            <a:extLst>
              <a:ext uri="{FF2B5EF4-FFF2-40B4-BE49-F238E27FC236}">
                <a16:creationId xmlns:a16="http://schemas.microsoft.com/office/drawing/2014/main" xmlns="" id="{7294F643-284B-BF39-B975-B17DF7175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04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xmlns="" id="{11CE23D4-34F6-3692-916F-272858A9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>
            <a:extLst>
              <a:ext uri="{FF2B5EF4-FFF2-40B4-BE49-F238E27FC236}">
                <a16:creationId xmlns:a16="http://schemas.microsoft.com/office/drawing/2014/main" xmlns="" id="{AB052B1A-D48D-E8E2-48CA-B7AA9306DB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chosen articles are as follows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Hoge et al. (2022)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 (2023)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 et al. (2023)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 (2023)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4:notes">
            <a:extLst>
              <a:ext uri="{FF2B5EF4-FFF2-40B4-BE49-F238E27FC236}">
                <a16:creationId xmlns:a16="http://schemas.microsoft.com/office/drawing/2014/main" xmlns="" id="{DE3274A9-8B57-7FAC-D755-27052AC6D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26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xmlns="" id="{EBC46EB8-DB2E-52A8-6745-27C44BD2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>
            <a:extLst>
              <a:ext uri="{FF2B5EF4-FFF2-40B4-BE49-F238E27FC236}">
                <a16:creationId xmlns:a16="http://schemas.microsoft.com/office/drawing/2014/main" xmlns="" id="{3D8DFC31-44C7-CDF5-9D1C-61E2C8F3F8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Hoge et al. (2022):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Level II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- Evidence from a single, well-designed Randomized Controlled Trial (RCT). 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Example: A single RCT comparing MBSR directly to escitalopram.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Wang et al. (2023):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Level II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- Evidence from a single, well-designed RCT. 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Example: A single RCT testing an online, brief MBSR adaptation against a control group.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Fisher et al. (2023):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Level 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- Evidence from a systematic review or meta-analysis of all relevant RCTs. 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Example: A meta-analysis that pools data from multiple RCTs on MBSR for diabetes patients.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Yu et al. (2023):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Level 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- Evidence from a systematic review or meta-analysis of all relevant RCTs. 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Example: A systematic review and meta-analysis synthesizing results from trials on MBSR for cancer patients.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Using the Johns Hopkins or similar evidence hierarchy, we see that two of the articles are Level I evidence—the highest level—as they are systematic reviews. The other two are Level II evidence, which are high-quality individual randomized controlled trials. This combination provides both a broad overview and specific, direct evidence."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4:notes">
            <a:extLst>
              <a:ext uri="{FF2B5EF4-FFF2-40B4-BE49-F238E27FC236}">
                <a16:creationId xmlns:a16="http://schemas.microsoft.com/office/drawing/2014/main" xmlns="" id="{E4B41D3E-C637-475C-388A-E3F46BFBB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67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Systematic reviews like the ones by 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 et al. (2023)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and 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 (2023)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offer immense strengths. They are the cornerstone of evidence-based practice because they minimize bias, provide the most robust answers, and are incredibly efficient for busy clinicians needing to make informed decisions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(Page et al., 2020)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For my clinical inquiry on MBSR, these reviews confirm that the positive findings from individual studies are consistent and reliable across various adult populations.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79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xmlns="" id="{CB9D430A-0BFA-80C7-F1D8-E2C095FA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>
            <a:extLst>
              <a:ext uri="{FF2B5EF4-FFF2-40B4-BE49-F238E27FC236}">
                <a16:creationId xmlns:a16="http://schemas.microsoft.com/office/drawing/2014/main" xmlns="" id="{F5ABD93A-1608-BDE4-7B8D-ABD9F92E3E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 process from clinical issue to evidence appraisal confirms the significant role Mindfulness-Based Stress Reduction can play in treating adult anxiety. The high-level evidence we've reviewed provides a strong foundation for recommending MBSR in clinical practice. It underscores the importance of offering patients effective, non-pharmacological options that align with a holistic and patient-centered model of care.</a:t>
            </a:r>
            <a:endParaRPr dirty="0"/>
          </a:p>
        </p:txBody>
      </p:sp>
      <p:sp>
        <p:nvSpPr>
          <p:cNvPr id="113" name="Google Shape;113;p7:notes">
            <a:extLst>
              <a:ext uri="{FF2B5EF4-FFF2-40B4-BE49-F238E27FC236}">
                <a16:creationId xmlns:a16="http://schemas.microsoft.com/office/drawing/2014/main" xmlns="" id="{DC52D4BD-E0AB-6858-E553-0F06DF31F4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80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rgbClr val="A6192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6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2646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2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WS TITLE &amp; CONTENT ">
  <p:cSld name="3_WS TITLE &amp; CONTEN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1473201" y="482766"/>
            <a:ext cx="925322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1473201" y="1036803"/>
            <a:ext cx="924306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0E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EE0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1473201" y="1897063"/>
            <a:ext cx="9232900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WU-N&amp;G BLANK SLIDE">
  <p:cSld name="4_IWU-N&amp;G BLANK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WU-N&amp;G TITLE &amp; CONTENT SLIDE">
  <p:cSld name="4_IWU-N&amp;G TITLE &amp; 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1473201" y="482766"/>
            <a:ext cx="925322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1473201" y="1036803"/>
            <a:ext cx="924306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0E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EE0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2"/>
          </p:nvPr>
        </p:nvSpPr>
        <p:spPr>
          <a:xfrm>
            <a:off x="1473201" y="1897063"/>
            <a:ext cx="9232900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&amp; CONTENT">
  <p:cSld name="5_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rgbClr val="A6192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6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2646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2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STER SLIDE">
  <p:cSld name="6_MAST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&amp; CONTENT">
  <p:cSld name="6_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4740592" y="498006"/>
            <a:ext cx="690364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rgbClr val="A6192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4740115" y="1052043"/>
            <a:ext cx="6896059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6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2646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4739641" y="1912303"/>
            <a:ext cx="6888479" cy="30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_IWU">
  <p:cSld name="6_BLANK_IW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&amp; CONTENT IWU">
  <p:cSld name="6_TITLE &amp; CONTENT IW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rgbClr val="A6192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6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2646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STER SLIDE">
  <p:cSld name="1_MAST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_IWU NAME">
  <p:cSld name="6_BLANK_IWU NAM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&amp; CONTENT IWU NAME">
  <p:cSld name="6_TITLE &amp; CONTENT IWU NAM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rgbClr val="A6192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6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2646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2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STER SLIDE TILE">
  <p:cSld name="1_MASTER SLIDE TI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WU-MARION TITLE SLIDE">
  <p:cSld name="2_IWU-MAR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WU-MARION BLANK ">
  <p:cSld name="2_IWU-MARION BLANK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WU-MARION TITLE &amp; CONTENT ">
  <p:cSld name="2_IWU-MARION TITLE &amp; CONTEN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1473201" y="482766"/>
            <a:ext cx="925322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1473201" y="1036803"/>
            <a:ext cx="924306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0E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EE0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1473201" y="1897063"/>
            <a:ext cx="9232900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WS TITLE SLIDE">
  <p:cSld name="3_WS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WS BLANK ">
  <p:cSld name="3_WS BLANK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1610315" y="793635"/>
            <a:ext cx="10300948" cy="188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Inquiry, Problem-Intervention-Comparison-Outcome-Time (PICOT), and Searching Databases</a:t>
            </a:r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2"/>
          </p:nvPr>
        </p:nvSpPr>
        <p:spPr>
          <a:xfrm>
            <a:off x="6292516" y="2867025"/>
            <a:ext cx="5041232" cy="319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Student Name</a:t>
            </a:r>
            <a:endParaRPr lang="en-US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EB 003</a:t>
            </a:r>
          </a:p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Professor </a:t>
            </a:r>
          </a:p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Date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742950" lvl="1" indent="-1714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E249E1-73FD-7008-4159-B48EB825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51" y="2867025"/>
            <a:ext cx="6456949" cy="3197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1367469" y="1236746"/>
            <a:ext cx="9240493" cy="132570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Clinical Issue of Interest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2"/>
          </p:nvPr>
        </p:nvSpPr>
        <p:spPr>
          <a:xfrm>
            <a:off x="360947" y="2379548"/>
            <a:ext cx="7676148" cy="407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effectiveness of Mindfulness-Based Stress Reduction (MBSR) as a non-pharmacological intervention for reducing anxiety in adult populations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 et al., 2024)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Anxiety disorders are highly prevalent. </a:t>
            </a: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MBSR is a standardized 8-week program.</a:t>
            </a: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Effectiveness relative to the standard interventions must be well-defined to allow clinical decision-making.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5540DF-4FFB-813F-9216-06EF2749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261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CD5331-CDC8-5115-238D-A6E4C5C75B25}"/>
              </a:ext>
            </a:extLst>
          </p:cNvPr>
          <p:cNvSpPr txBox="1"/>
          <p:nvPr/>
        </p:nvSpPr>
        <p:spPr>
          <a:xfrm>
            <a:off x="5522494" y="6273155"/>
            <a:ext cx="641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 et al., 2024)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2B61E6-C25B-CC31-F9C0-D1B350FD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85" y="2610992"/>
            <a:ext cx="3982452" cy="3369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1170854" y="684436"/>
            <a:ext cx="10600997" cy="104951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ctr">
              <a:buClr>
                <a:schemeClr val="dk1"/>
              </a:buClr>
              <a:buSzPts val="3600"/>
            </a:pPr>
            <a:r>
              <a:rPr lang="en-US" dirty="0"/>
              <a:t>Developing the PICOT Question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2"/>
          </p:nvPr>
        </p:nvSpPr>
        <p:spPr>
          <a:xfrm>
            <a:off x="420627" y="1852863"/>
            <a:ext cx="9048226" cy="37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(Population):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Adults with anxiety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(Intervention):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Mindfulness-Based Stress Reduction (MBSR)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(Comparison):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Pharmacotherapy (e.g., escitalopram)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(Outcome):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Reduction in anxiety symptoms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(Time):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 months</a:t>
            </a:r>
          </a:p>
          <a:p>
            <a:pPr marL="533400" lvl="1" indent="0">
              <a:lnSpc>
                <a:spcPct val="10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PICOT Question: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"In adults with anxiety (P), how does Mindfulness-Based Stress Reduction (I), compared to pharmacotherapy with escitalopram (C), affect the reduction of anxiety symptoms (O) over 6 months (T)?"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6F6514-8090-63AA-90D8-05518852FCD2}"/>
              </a:ext>
            </a:extLst>
          </p:cNvPr>
          <p:cNvSpPr txBox="1"/>
          <p:nvPr/>
        </p:nvSpPr>
        <p:spPr>
          <a:xfrm>
            <a:off x="3284620" y="6173564"/>
            <a:ext cx="8566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(Gosak et al., 2024)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F89409-9B18-F002-A88C-D8A3ACAA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642" y="1949116"/>
            <a:ext cx="3144731" cy="3645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xmlns="" id="{505AF544-B0BF-2885-0C1E-AC37A0C0D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>
            <a:extLst>
              <a:ext uri="{FF2B5EF4-FFF2-40B4-BE49-F238E27FC236}">
                <a16:creationId xmlns:a16="http://schemas.microsoft.com/office/drawing/2014/main" xmlns="" id="{548EFDEE-BF25-2CEB-4190-C14AF7155E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2570" y="213802"/>
            <a:ext cx="10600997" cy="104951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ctr">
              <a:buClr>
                <a:schemeClr val="dk1"/>
              </a:buClr>
              <a:buSzPts val="3600"/>
            </a:pPr>
            <a:r>
              <a:rPr lang="en-US" dirty="0"/>
              <a:t>Research Databases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4">
            <a:extLst>
              <a:ext uri="{FF2B5EF4-FFF2-40B4-BE49-F238E27FC236}">
                <a16:creationId xmlns:a16="http://schemas.microsoft.com/office/drawing/2014/main" xmlns="" id="{538BDF9F-8227-1DC2-BF78-A9196C69DF7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2820" y="1612232"/>
            <a:ext cx="11694695" cy="496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Searched: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CINAHL Complete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PsycINFO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Cochrane Library</a:t>
            </a:r>
          </a:p>
          <a:p>
            <a:pPr marL="1016000" lvl="2" indent="0">
              <a:lnSpc>
                <a:spcPct val="1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 Used: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"Mindfulness-Based Stress Reduction," "MBSR," "anxiety," "adults," "escitalopram," "randomized controlled trial," "systematic review.“</a:t>
            </a:r>
          </a:p>
          <a:p>
            <a:pPr marL="533400" lvl="1" indent="0">
              <a:lnSpc>
                <a:spcPct val="1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search yielded the four peer-reviewed articles, which include both primary RCTs and systematic reviews.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89EC93-9FF9-AE12-7B3A-DFFE163CB06A}"/>
              </a:ext>
            </a:extLst>
          </p:cNvPr>
          <p:cNvSpPr txBox="1"/>
          <p:nvPr/>
        </p:nvSpPr>
        <p:spPr>
          <a:xfrm>
            <a:off x="3284620" y="6173564"/>
            <a:ext cx="8566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Dhippayom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et al., 2023)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3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xmlns="" id="{04463565-9CA2-A5FB-55CB-2057F2C5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>
            <a:extLst>
              <a:ext uri="{FF2B5EF4-FFF2-40B4-BE49-F238E27FC236}">
                <a16:creationId xmlns:a16="http://schemas.microsoft.com/office/drawing/2014/main" xmlns="" id="{98606C67-B97F-F4E5-780C-7CD4F280B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0854" y="684436"/>
            <a:ext cx="10600997" cy="104951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ctr">
              <a:buClr>
                <a:schemeClr val="dk1"/>
              </a:buClr>
              <a:buSzPts val="3600"/>
            </a:pPr>
            <a:r>
              <a:rPr lang="en-US" dirty="0"/>
              <a:t>Articles Selection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4">
            <a:extLst>
              <a:ext uri="{FF2B5EF4-FFF2-40B4-BE49-F238E27FC236}">
                <a16:creationId xmlns:a16="http://schemas.microsoft.com/office/drawing/2014/main" xmlns="" id="{120A3407-587C-5B7C-8ED5-9B25592E64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0359" y="2082846"/>
            <a:ext cx="11350746" cy="37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chosen articles are as follows: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Hoge et al. (2022)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 (2023)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 et al. (2023)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 (2023)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6310A7-6C27-9411-4350-FF93695B3E31}"/>
              </a:ext>
            </a:extLst>
          </p:cNvPr>
          <p:cNvSpPr txBox="1"/>
          <p:nvPr/>
        </p:nvSpPr>
        <p:spPr>
          <a:xfrm>
            <a:off x="902368" y="6173564"/>
            <a:ext cx="109487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(Hoge et al., 2022; Wang et al., 2023; Fisher et al., 2023; Yu et al., 2023)</a:t>
            </a:r>
          </a:p>
          <a:p>
            <a:pPr algn="r"/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9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xmlns="" id="{F8DD6A55-2A9A-E104-BC9C-ED346CD9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>
            <a:extLst>
              <a:ext uri="{FF2B5EF4-FFF2-40B4-BE49-F238E27FC236}">
                <a16:creationId xmlns:a16="http://schemas.microsoft.com/office/drawing/2014/main" xmlns="" id="{8D4A5AE4-9EA6-1339-4ACF-155C11E240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0854" y="684436"/>
            <a:ext cx="10600997" cy="104951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Evidence in the Selected Articles</a:t>
            </a:r>
          </a:p>
        </p:txBody>
      </p:sp>
      <p:sp>
        <p:nvSpPr>
          <p:cNvPr id="95" name="Google Shape;95;p4">
            <a:extLst>
              <a:ext uri="{FF2B5EF4-FFF2-40B4-BE49-F238E27FC236}">
                <a16:creationId xmlns:a16="http://schemas.microsoft.com/office/drawing/2014/main" xmlns="" id="{2BA8231A-3EC3-28D7-7DBF-8F69BA0C29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6589" y="2382253"/>
            <a:ext cx="9829800" cy="368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Hoge et al. (2022):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Evidence from a single, well-designed Randomized Controlled Trial (RCT). 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 (2023):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Evidence from a single, well-designed RCT. </a:t>
            </a:r>
          </a:p>
          <a:p>
            <a:pPr marL="5334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 et al. (2023):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Evidence from a systematic review or meta-analysis of all relevant RCTs. </a:t>
            </a:r>
          </a:p>
          <a:p>
            <a:pPr marL="5334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 (2023):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Evidence from a systematic review or meta-analysis of all relevant RCTs.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55E07B-19AD-5AD1-3691-88B4BD3103B5}"/>
              </a:ext>
            </a:extLst>
          </p:cNvPr>
          <p:cNvSpPr txBox="1"/>
          <p:nvPr/>
        </p:nvSpPr>
        <p:spPr>
          <a:xfrm>
            <a:off x="3284620" y="6173564"/>
            <a:ext cx="8566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566BC5-5711-AE38-8176-57E977DDE96E}"/>
              </a:ext>
            </a:extLst>
          </p:cNvPr>
          <p:cNvSpPr txBox="1"/>
          <p:nvPr/>
        </p:nvSpPr>
        <p:spPr>
          <a:xfrm>
            <a:off x="902368" y="6173564"/>
            <a:ext cx="109487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(Hoge et al., 2022; Wang et al., 2023; Fisher et al., 2023; Yu et al., 2023)</a:t>
            </a:r>
          </a:p>
          <a:p>
            <a:pPr algn="r"/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7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258157" y="347362"/>
            <a:ext cx="9240493" cy="1079459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dirty="0"/>
              <a:t>Strengths of Systematic Reviews</a:t>
            </a:r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2"/>
          </p:nvPr>
        </p:nvSpPr>
        <p:spPr>
          <a:xfrm>
            <a:off x="530352" y="1071868"/>
            <a:ext cx="11529555" cy="47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Multiple Studies: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They combine findings from many studies, providing a more reliable and precise estimate of an intervention's effect than any single study alone.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Consistency: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They can show whether a treatment effect is consistent across different populations, settings, and research teams, enhancing generalizability.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Bias: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rigorous systematic review assesses the risk of bias in included studies and can perform analyses to investigate publication bias 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(Page et al., 2020)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for Clinicians: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They save practitioners time by critically appraising and synthesizing a vast body of literature into a single, authoritative source.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36855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971ACC-F765-490A-E8CA-C784A7F42279}"/>
              </a:ext>
            </a:extLst>
          </p:cNvPr>
          <p:cNvSpPr txBox="1"/>
          <p:nvPr/>
        </p:nvSpPr>
        <p:spPr>
          <a:xfrm>
            <a:off x="6307289" y="6274601"/>
            <a:ext cx="575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(Fisher et al., 2023; Yu et al., 2023;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Page et al., 2020)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xmlns="" id="{669E7737-C382-4468-30F5-387C3AF6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>
            <a:extLst>
              <a:ext uri="{FF2B5EF4-FFF2-40B4-BE49-F238E27FC236}">
                <a16:creationId xmlns:a16="http://schemas.microsoft.com/office/drawing/2014/main" xmlns="" id="{2F8F2E86-50F5-B749-EE85-ACFEAEB40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2431" y="872737"/>
            <a:ext cx="9240493" cy="854075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2D33"/>
              </a:buClr>
              <a:buSzPts val="6000"/>
              <a:buFont typeface="Arial"/>
              <a:buNone/>
            </a:pPr>
            <a:r>
              <a:rPr lang="en-US" sz="3600" dirty="0">
                <a:solidFill>
                  <a:srgbClr val="992D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Conclusion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7">
            <a:extLst>
              <a:ext uri="{FF2B5EF4-FFF2-40B4-BE49-F238E27FC236}">
                <a16:creationId xmlns:a16="http://schemas.microsoft.com/office/drawing/2014/main" xmlns="" id="{0407BE62-A50F-007F-5E52-B4808725C0C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1924" y="1507759"/>
            <a:ext cx="10008151" cy="447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inquiry develop a specific PICOT question to explore the MBSR as an adult anxiety treatment.</a:t>
            </a:r>
          </a:p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systematized search provided high-quality evidence such as Level I systematic review and Level II RCTs.</a:t>
            </a:r>
          </a:p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MBSR is a feasible, evidence-based, non-pharmacological version of traditional pharmacotherapy giving patients control and increasing the methods of managing anxiety holistically.</a:t>
            </a:r>
          </a:p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advanced practice nurses, the implementation of such findings into practice requires incorporating patient preference</a:t>
            </a:r>
          </a:p>
          <a:p>
            <a:pPr marL="342900" marR="0" lvl="0" indent="-23685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72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469"/>
      </a:dk2>
      <a:lt2>
        <a:srgbClr val="B2B3B2"/>
      </a:lt2>
      <a:accent1>
        <a:srgbClr val="9F0C31"/>
      </a:accent1>
      <a:accent2>
        <a:srgbClr val="9F0C31"/>
      </a:accent2>
      <a:accent3>
        <a:srgbClr val="9F0C31"/>
      </a:accent3>
      <a:accent4>
        <a:srgbClr val="9F0C31"/>
      </a:accent4>
      <a:accent5>
        <a:srgbClr val="9F0C31"/>
      </a:accent5>
      <a:accent6>
        <a:srgbClr val="67C7ED"/>
      </a:accent6>
      <a:hlink>
        <a:srgbClr val="0563C1"/>
      </a:hlink>
      <a:folHlink>
        <a:srgbClr val="67C7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EF1E5DC21F54A8F04D99362B56D03" ma:contentTypeVersion="18" ma:contentTypeDescription="Create a new document." ma:contentTypeScope="" ma:versionID="b6f2531060ced79f869ee8e8ac4326bf">
  <xsd:schema xmlns:xsd="http://www.w3.org/2001/XMLSchema" xmlns:xs="http://www.w3.org/2001/XMLSchema" xmlns:p="http://schemas.microsoft.com/office/2006/metadata/properties" xmlns:ns2="7d324761-fe53-494d-8205-2c443b4e1901" xmlns:ns3="85776e18-afee-41fb-9c4c-60a23c8fa3aa" targetNamespace="http://schemas.microsoft.com/office/2006/metadata/properties" ma:root="true" ma:fieldsID="c886d63b7a2a12349898160cbaef0fb0" ns2:_="" ns3:_="">
    <xsd:import namespace="7d324761-fe53-494d-8205-2c443b4e1901"/>
    <xsd:import namespace="85776e18-afee-41fb-9c4c-60a23c8fa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Description0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24761-fe53-494d-8205-2c443b4e1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Description0" ma:index="15" nillable="true" ma:displayName="Description" ma:format="Dropdown" ma:internalName="Description0">
      <xsd:simpleType>
        <xsd:restriction base="dms:Text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be450a0-8850-4f1b-b80a-9c3570787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76e18-afee-41fb-9c4c-60a23c8fa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8e28bee-0d47-4548-aa1d-1b0348a319a3}" ma:internalName="TaxCatchAll" ma:showField="CatchAllData" ma:web="85776e18-afee-41fb-9c4c-60a23c8fa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d324761-fe53-494d-8205-2c443b4e1901" xsi:nil="true"/>
    <lcf76f155ced4ddcb4097134ff3c332f xmlns="7d324761-fe53-494d-8205-2c443b4e1901">
      <Terms xmlns="http://schemas.microsoft.com/office/infopath/2007/PartnerControls"/>
    </lcf76f155ced4ddcb4097134ff3c332f>
    <TaxCatchAll xmlns="85776e18-afee-41fb-9c4c-60a23c8fa3aa" xsi:nil="true"/>
    <Description0 xmlns="7d324761-fe53-494d-8205-2c443b4e1901" xsi:nil="true"/>
  </documentManagement>
</p:properties>
</file>

<file path=customXml/itemProps1.xml><?xml version="1.0" encoding="utf-8"?>
<ds:datastoreItem xmlns:ds="http://schemas.openxmlformats.org/officeDocument/2006/customXml" ds:itemID="{84F851C9-37EF-4704-A660-145DF0CE2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38434-9C82-4549-8AE5-7EE9AEF51428}">
  <ds:schemaRefs>
    <ds:schemaRef ds:uri="7d324761-fe53-494d-8205-2c443b4e1901"/>
    <ds:schemaRef ds:uri="85776e18-afee-41fb-9c4c-60a23c8fa3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EB6437-40BF-487A-B903-AC5A3AA7301D}">
  <ds:schemaRefs>
    <ds:schemaRef ds:uri="http://schemas.microsoft.com/office/infopath/2007/PartnerControls"/>
    <ds:schemaRef ds:uri="85776e18-afee-41fb-9c4c-60a23c8fa3a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7d324761-fe53-494d-8205-2c443b4e19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501</Words>
  <Application>Microsoft Office PowerPoint</Application>
  <PresentationFormat>Widescreen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Times New Roman</vt:lpstr>
      <vt:lpstr>Libre Franklin Medium</vt:lpstr>
      <vt:lpstr>Arial</vt:lpstr>
      <vt:lpstr>Franklin Gothic</vt:lpstr>
      <vt:lpstr>Libre Franklin</vt:lpstr>
      <vt:lpstr>Office Theme</vt:lpstr>
      <vt:lpstr>Clinical Inquiry, Problem-Intervention-Comparison-Outcome-Time (PICOT), and Searching Databases</vt:lpstr>
      <vt:lpstr>Clinical Issue of Interest</vt:lpstr>
      <vt:lpstr>Developing the PICOT Question</vt:lpstr>
      <vt:lpstr>Research Databases </vt:lpstr>
      <vt:lpstr>Articles Selection</vt:lpstr>
      <vt:lpstr>Levels of Evidence in the Selected Articles</vt:lpstr>
      <vt:lpstr>Strengths of Systematic Reviews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Inquiry, Problem-Intervention-Comparison-Outcome-Time (PICOT), and Searching Databases</dc:title>
  <dc:creator>SAHER</dc:creator>
  <cp:lastModifiedBy>lenovo</cp:lastModifiedBy>
  <cp:revision>2</cp:revision>
  <dcterms:created xsi:type="dcterms:W3CDTF">2021-04-08T11:29:59Z</dcterms:created>
  <dcterms:modified xsi:type="dcterms:W3CDTF">2026-06-23T13:13:48Z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0x010100109EF1E5DC21F54A8F04D99362B56D03</vt:lpwstr>
  </property>
  <property fmtid="{D5CDD505-2E9C-101B-9397-08002B2CF9AE}" pid="3" name="MediaServiceImageTags">
    <vt:lpwstr/>
  </property>
</Properties>
</file>