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63"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3BFA7-7863-4169-90F6-5009BBE9AEFD}"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CAAD9-5FFE-40E6-9957-EF942AA69CC6}" type="slidenum">
              <a:rPr lang="en-US" smtClean="0"/>
              <a:t>‹#›</a:t>
            </a:fld>
            <a:endParaRPr lang="en-US"/>
          </a:p>
        </p:txBody>
      </p:sp>
    </p:spTree>
    <p:extLst>
      <p:ext uri="{BB962C8B-B14F-4D97-AF65-F5344CB8AC3E}">
        <p14:creationId xmlns:p14="http://schemas.microsoft.com/office/powerpoint/2010/main" val="101891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Today I am going to present the topic “</a:t>
            </a:r>
            <a:r>
              <a:rPr lang="en-US" sz="1200" b="0" dirty="0">
                <a:latin typeface="Times New Roman" panose="02020603050405020304" pitchFamily="18" charset="0"/>
                <a:cs typeface="Times New Roman" panose="02020603050405020304" pitchFamily="18" charset="0"/>
              </a:rPr>
              <a:t>Mindfulness-Based Interventions (MBIs) for Reducing Anxiety”</a:t>
            </a:r>
          </a:p>
          <a:p>
            <a:r>
              <a:rPr lang="en-US" dirty="0"/>
              <a:t>This presentation explores the integration of Mindfulness-Based Interventions (MBIs), including MBSR and MBCT, as evidence-based strategies for managing anxiety in adults. We will address the clinical issue of anxiety, propose MBIs as a non-invasive solution, and analyze dissemination strategies for implementing this change in practice. Lastly, we will discuss potential barriers and methods to overcome them.</a:t>
            </a:r>
          </a:p>
        </p:txBody>
      </p:sp>
      <p:sp>
        <p:nvSpPr>
          <p:cNvPr id="4" name="Slide Number Placeholder 3"/>
          <p:cNvSpPr>
            <a:spLocks noGrp="1"/>
          </p:cNvSpPr>
          <p:nvPr>
            <p:ph type="sldNum" sz="quarter" idx="5"/>
          </p:nvPr>
        </p:nvSpPr>
        <p:spPr/>
        <p:txBody>
          <a:bodyPr/>
          <a:lstStyle/>
          <a:p>
            <a:fld id="{5DACAAD9-5FFE-40E6-9957-EF942AA69CC6}" type="slidenum">
              <a:rPr lang="en-US" smtClean="0"/>
              <a:t>1</a:t>
            </a:fld>
            <a:endParaRPr lang="en-US"/>
          </a:p>
        </p:txBody>
      </p:sp>
    </p:spTree>
    <p:extLst>
      <p:ext uri="{BB962C8B-B14F-4D97-AF65-F5344CB8AC3E}">
        <p14:creationId xmlns:p14="http://schemas.microsoft.com/office/powerpoint/2010/main" val="33106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Engaging staff early in the planning process fosters a sense of ownership and reduces resistance. Providing evidence of MBIs’ effectiveness builds confidence, while incentives such as professional development credits encourage participation in training programs.</a:t>
            </a:r>
          </a:p>
        </p:txBody>
      </p:sp>
      <p:sp>
        <p:nvSpPr>
          <p:cNvPr id="4" name="Slide Number Placeholder 3"/>
          <p:cNvSpPr>
            <a:spLocks noGrp="1"/>
          </p:cNvSpPr>
          <p:nvPr>
            <p:ph type="sldNum" sz="quarter" idx="5"/>
          </p:nvPr>
        </p:nvSpPr>
        <p:spPr/>
        <p:txBody>
          <a:bodyPr/>
          <a:lstStyle/>
          <a:p>
            <a:fld id="{5DACAAD9-5FFE-40E6-9957-EF942AA69CC6}" type="slidenum">
              <a:rPr lang="en-US" smtClean="0"/>
              <a:t>10</a:t>
            </a:fld>
            <a:endParaRPr lang="en-US"/>
          </a:p>
        </p:txBody>
      </p:sp>
    </p:spTree>
    <p:extLst>
      <p:ext uri="{BB962C8B-B14F-4D97-AF65-F5344CB8AC3E}">
        <p14:creationId xmlns:p14="http://schemas.microsoft.com/office/powerpoint/2010/main" val="28661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constraints can be mitigated by utilizing cost-effective digital tools and seeking external funding through grants. Starting with pilot programs allows organizations to demonstrate MBIs’ success and justify further investment for broader implementation.</a:t>
            </a:r>
          </a:p>
        </p:txBody>
      </p:sp>
      <p:sp>
        <p:nvSpPr>
          <p:cNvPr id="4" name="Slide Number Placeholder 3"/>
          <p:cNvSpPr>
            <a:spLocks noGrp="1"/>
          </p:cNvSpPr>
          <p:nvPr>
            <p:ph type="sldNum" sz="quarter" idx="5"/>
          </p:nvPr>
        </p:nvSpPr>
        <p:spPr/>
        <p:txBody>
          <a:bodyPr/>
          <a:lstStyle/>
          <a:p>
            <a:fld id="{5DACAAD9-5FFE-40E6-9957-EF942AA69CC6}" type="slidenum">
              <a:rPr lang="en-US" smtClean="0"/>
              <a:t>11</a:t>
            </a:fld>
            <a:endParaRPr lang="en-US"/>
          </a:p>
        </p:txBody>
      </p:sp>
    </p:spTree>
    <p:extLst>
      <p:ext uri="{BB962C8B-B14F-4D97-AF65-F5344CB8AC3E}">
        <p14:creationId xmlns:p14="http://schemas.microsoft.com/office/powerpoint/2010/main" val="117499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MBIs are a powerful, evidence-based tool for managing anxiety. Strategic dissemination and addressing potential barriers are critical for successful implementation. With proper planning and support, MBIs can transform anxiety management in healthcare settings.</a:t>
            </a:r>
          </a:p>
        </p:txBody>
      </p:sp>
      <p:sp>
        <p:nvSpPr>
          <p:cNvPr id="4" name="Slide Number Placeholder 3"/>
          <p:cNvSpPr>
            <a:spLocks noGrp="1"/>
          </p:cNvSpPr>
          <p:nvPr>
            <p:ph type="sldNum" sz="quarter" idx="5"/>
          </p:nvPr>
        </p:nvSpPr>
        <p:spPr/>
        <p:txBody>
          <a:bodyPr/>
          <a:lstStyle/>
          <a:p>
            <a:fld id="{5DACAAD9-5FFE-40E6-9957-EF942AA69CC6}" type="slidenum">
              <a:rPr lang="en-US" smtClean="0"/>
              <a:t>12</a:t>
            </a:fld>
            <a:endParaRPr lang="en-US"/>
          </a:p>
        </p:txBody>
      </p:sp>
    </p:spTree>
    <p:extLst>
      <p:ext uri="{BB962C8B-B14F-4D97-AF65-F5344CB8AC3E}">
        <p14:creationId xmlns:p14="http://schemas.microsoft.com/office/powerpoint/2010/main" val="161117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Anxiety is one of the most common mental health disorders, affecting nearly 20% of adults worldwide. Current treatment often depends on medication, which may have side effects or limited accessibility. Mindfulness-Based Interventions (MBIs) present an alternative, offering a holistic, flexible, and evidence-backed approach to managing anxiety symptoms effectively.</a:t>
            </a:r>
          </a:p>
          <a:p>
            <a:endParaRPr lang="en-US" dirty="0"/>
          </a:p>
        </p:txBody>
      </p:sp>
      <p:sp>
        <p:nvSpPr>
          <p:cNvPr id="4" name="Slide Number Placeholder 3"/>
          <p:cNvSpPr>
            <a:spLocks noGrp="1"/>
          </p:cNvSpPr>
          <p:nvPr>
            <p:ph type="sldNum" sz="quarter" idx="5"/>
          </p:nvPr>
        </p:nvSpPr>
        <p:spPr/>
        <p:txBody>
          <a:bodyPr/>
          <a:lstStyle/>
          <a:p>
            <a:fld id="{5DACAAD9-5FFE-40E6-9957-EF942AA69CC6}" type="slidenum">
              <a:rPr lang="en-US" smtClean="0"/>
              <a:t>2</a:t>
            </a:fld>
            <a:endParaRPr lang="en-US"/>
          </a:p>
        </p:txBody>
      </p:sp>
    </p:spTree>
    <p:extLst>
      <p:ext uri="{BB962C8B-B14F-4D97-AF65-F5344CB8AC3E}">
        <p14:creationId xmlns:p14="http://schemas.microsoft.com/office/powerpoint/2010/main" val="247787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proposed practice change involves incorporating Mindfulness-Based Stress Reduction (MBSR) and Mindfulness-Based Cognitive Therapy (MBCT) into anxiety management strategies. These interventions teach mindfulness practices, such as meditation and breathing exercises, to reduce symptoms of anxiety effectively. Training healthcare providers ensures seamless integration into existing treatment plans.</a:t>
            </a:r>
          </a:p>
          <a:p>
            <a:endParaRPr lang="en-US" dirty="0"/>
          </a:p>
        </p:txBody>
      </p:sp>
      <p:sp>
        <p:nvSpPr>
          <p:cNvPr id="4" name="Slide Number Placeholder 3"/>
          <p:cNvSpPr>
            <a:spLocks noGrp="1"/>
          </p:cNvSpPr>
          <p:nvPr>
            <p:ph type="sldNum" sz="quarter" idx="5"/>
          </p:nvPr>
        </p:nvSpPr>
        <p:spPr/>
        <p:txBody>
          <a:bodyPr/>
          <a:lstStyle/>
          <a:p>
            <a:fld id="{5DACAAD9-5FFE-40E6-9957-EF942AA69CC6}" type="slidenum">
              <a:rPr lang="en-US" smtClean="0"/>
              <a:t>3</a:t>
            </a:fld>
            <a:endParaRPr lang="en-US"/>
          </a:p>
        </p:txBody>
      </p:sp>
    </p:spTree>
    <p:extLst>
      <p:ext uri="{BB962C8B-B14F-4D97-AF65-F5344CB8AC3E}">
        <p14:creationId xmlns:p14="http://schemas.microsoft.com/office/powerpoint/2010/main" val="177758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MBIs are proven effective through multiple studies, showing significant reductions in anxiety symptoms. Unlike pharmacological treatments, MBIs are non-invasive, have no side effects, and can be personalized to individual needs. Their adaptability makes them valuable for both clinical and non-clinical applications, ensuring wide applicability.</a:t>
            </a:r>
          </a:p>
          <a:p>
            <a:endParaRPr lang="en-US" dirty="0"/>
          </a:p>
        </p:txBody>
      </p:sp>
      <p:sp>
        <p:nvSpPr>
          <p:cNvPr id="4" name="Slide Number Placeholder 3"/>
          <p:cNvSpPr>
            <a:spLocks noGrp="1"/>
          </p:cNvSpPr>
          <p:nvPr>
            <p:ph type="sldNum" sz="quarter" idx="5"/>
          </p:nvPr>
        </p:nvSpPr>
        <p:spPr/>
        <p:txBody>
          <a:bodyPr/>
          <a:lstStyle/>
          <a:p>
            <a:fld id="{5DACAAD9-5FFE-40E6-9957-EF942AA69CC6}" type="slidenum">
              <a:rPr lang="en-US" smtClean="0"/>
              <a:t>4</a:t>
            </a:fld>
            <a:endParaRPr lang="en-US"/>
          </a:p>
        </p:txBody>
      </p:sp>
    </p:spTree>
    <p:extLst>
      <p:ext uri="{BB962C8B-B14F-4D97-AF65-F5344CB8AC3E}">
        <p14:creationId xmlns:p14="http://schemas.microsoft.com/office/powerpoint/2010/main" val="280245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Workshops and training sessions are an effective dissemination strategy for MBIs. They allow healthcare providers to engage in hands-on learning, practice techniques, and receive immediate feedback. This interactive approach ensures that providers are well-equipped to integrate MBIs into their practice effectively.</a:t>
            </a:r>
          </a:p>
        </p:txBody>
      </p:sp>
      <p:sp>
        <p:nvSpPr>
          <p:cNvPr id="4" name="Slide Number Placeholder 3"/>
          <p:cNvSpPr>
            <a:spLocks noGrp="1"/>
          </p:cNvSpPr>
          <p:nvPr>
            <p:ph type="sldNum" sz="quarter" idx="5"/>
          </p:nvPr>
        </p:nvSpPr>
        <p:spPr/>
        <p:txBody>
          <a:bodyPr/>
          <a:lstStyle/>
          <a:p>
            <a:fld id="{5DACAAD9-5FFE-40E6-9957-EF942AA69CC6}" type="slidenum">
              <a:rPr lang="en-US" smtClean="0"/>
              <a:t>5</a:t>
            </a:fld>
            <a:endParaRPr lang="en-US"/>
          </a:p>
        </p:txBody>
      </p:sp>
    </p:spTree>
    <p:extLst>
      <p:ext uri="{BB962C8B-B14F-4D97-AF65-F5344CB8AC3E}">
        <p14:creationId xmlns:p14="http://schemas.microsoft.com/office/powerpoint/2010/main" val="395245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Digital platforms offer accessible, scalable solutions for disseminating information about MBIs. Online training modules allow providers to learn at their own pace and revisit material as needed, promoting continuous education. These platforms are especially cost-effective, making them ideal for large organizations.</a:t>
            </a:r>
          </a:p>
          <a:p>
            <a:endParaRPr lang="en-US" dirty="0"/>
          </a:p>
        </p:txBody>
      </p:sp>
      <p:sp>
        <p:nvSpPr>
          <p:cNvPr id="4" name="Slide Number Placeholder 3"/>
          <p:cNvSpPr>
            <a:spLocks noGrp="1"/>
          </p:cNvSpPr>
          <p:nvPr>
            <p:ph type="sldNum" sz="quarter" idx="5"/>
          </p:nvPr>
        </p:nvSpPr>
        <p:spPr/>
        <p:txBody>
          <a:bodyPr/>
          <a:lstStyle/>
          <a:p>
            <a:fld id="{5DACAAD9-5FFE-40E6-9957-EF942AA69CC6}" type="slidenum">
              <a:rPr lang="en-US" smtClean="0"/>
              <a:t>6</a:t>
            </a:fld>
            <a:endParaRPr lang="en-US"/>
          </a:p>
        </p:txBody>
      </p:sp>
    </p:spTree>
    <p:extLst>
      <p:ext uri="{BB962C8B-B14F-4D97-AF65-F5344CB8AC3E}">
        <p14:creationId xmlns:p14="http://schemas.microsoft.com/office/powerpoint/2010/main" val="330011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email campaigns can disseminate information quickly, they lack the interactive and engaging elements required for training on MBIs. The static nature of emails often results in limited comprehension and poor participation, making them less effective for evidence-based practice changes.</a:t>
            </a:r>
          </a:p>
        </p:txBody>
      </p:sp>
      <p:sp>
        <p:nvSpPr>
          <p:cNvPr id="4" name="Slide Number Placeholder 3"/>
          <p:cNvSpPr>
            <a:spLocks noGrp="1"/>
          </p:cNvSpPr>
          <p:nvPr>
            <p:ph type="sldNum" sz="quarter" idx="5"/>
          </p:nvPr>
        </p:nvSpPr>
        <p:spPr/>
        <p:txBody>
          <a:bodyPr/>
          <a:lstStyle/>
          <a:p>
            <a:fld id="{5DACAAD9-5FFE-40E6-9957-EF942AA69CC6}" type="slidenum">
              <a:rPr lang="en-US" smtClean="0"/>
              <a:t>7</a:t>
            </a:fld>
            <a:endParaRPr lang="en-US"/>
          </a:p>
        </p:txBody>
      </p:sp>
    </p:spTree>
    <p:extLst>
      <p:ext uri="{BB962C8B-B14F-4D97-AF65-F5344CB8AC3E}">
        <p14:creationId xmlns:p14="http://schemas.microsoft.com/office/powerpoint/2010/main" val="361797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Posters and flyers, while visually appealing, fail to provide the comprehensive information needed for adopting MBIs. These materials are better suited for awareness campaigns rather than training, as they lack the depth and interaction necessary to effect meaningful change.</a:t>
            </a:r>
          </a:p>
          <a:p>
            <a:endParaRPr lang="en-US" dirty="0"/>
          </a:p>
        </p:txBody>
      </p:sp>
      <p:sp>
        <p:nvSpPr>
          <p:cNvPr id="4" name="Slide Number Placeholder 3"/>
          <p:cNvSpPr>
            <a:spLocks noGrp="1"/>
          </p:cNvSpPr>
          <p:nvPr>
            <p:ph type="sldNum" sz="quarter" idx="5"/>
          </p:nvPr>
        </p:nvSpPr>
        <p:spPr/>
        <p:txBody>
          <a:bodyPr/>
          <a:lstStyle/>
          <a:p>
            <a:fld id="{5DACAAD9-5FFE-40E6-9957-EF942AA69CC6}" type="slidenum">
              <a:rPr lang="en-US" smtClean="0"/>
              <a:t>8</a:t>
            </a:fld>
            <a:endParaRPr lang="en-US"/>
          </a:p>
        </p:txBody>
      </p:sp>
    </p:spTree>
    <p:extLst>
      <p:ext uri="{BB962C8B-B14F-4D97-AF65-F5344CB8AC3E}">
        <p14:creationId xmlns:p14="http://schemas.microsoft.com/office/powerpoint/2010/main" val="184201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MBIs can face resistance from staff unfamiliar with mindfulness practices or skeptical about their efficacy. Additionally, limited budgets may hinder the availability of training resources, creating barriers to widespread adoption in healthcare settings.</a:t>
            </a:r>
          </a:p>
        </p:txBody>
      </p:sp>
      <p:sp>
        <p:nvSpPr>
          <p:cNvPr id="4" name="Slide Number Placeholder 3"/>
          <p:cNvSpPr>
            <a:spLocks noGrp="1"/>
          </p:cNvSpPr>
          <p:nvPr>
            <p:ph type="sldNum" sz="quarter" idx="5"/>
          </p:nvPr>
        </p:nvSpPr>
        <p:spPr/>
        <p:txBody>
          <a:bodyPr/>
          <a:lstStyle/>
          <a:p>
            <a:fld id="{5DACAAD9-5FFE-40E6-9957-EF942AA69CC6}" type="slidenum">
              <a:rPr lang="en-US" smtClean="0"/>
              <a:t>9</a:t>
            </a:fld>
            <a:endParaRPr lang="en-US"/>
          </a:p>
        </p:txBody>
      </p:sp>
    </p:spTree>
    <p:extLst>
      <p:ext uri="{BB962C8B-B14F-4D97-AF65-F5344CB8AC3E}">
        <p14:creationId xmlns:p14="http://schemas.microsoft.com/office/powerpoint/2010/main" val="5006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20358-221B-45BA-906B-DB1D0B508A75}" type="datetime1">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82992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630A7F-F06B-49D6-BDC4-8E055EA6BA9E}"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95842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5511D-8563-44C7-944E-B1C62801BB46}"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39960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9AE3C1-71F8-43B7-8A4B-4FD777E91D4B}"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597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ACB0D-3718-4B8D-B978-2F1DD58A4BC8}"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294742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4EB8BD-D5B7-4337-A419-19D70EA9F7DD}" type="datetime1">
              <a:rPr lang="en-US" smtClean="0"/>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10092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8BFC84-EF0A-458A-865A-BEEBFDFE6729}" type="datetime1">
              <a:rPr lang="en-US" smtClean="0"/>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151326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A30B8-737F-4AE8-A830-31694964F9D4}" type="datetime1">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289387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CD0A9-AFE3-4D12-8CA9-2E92573288A1}" type="datetime1">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149224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D491F-05AB-4FE9-B5A3-F7D480C30C20}" type="datetime1">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16054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CB3D9-E902-4354-8C6C-45879A689F27}" type="datetime1">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6510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C0C05-E4B6-4F99-B1B4-33B40EFA0A44}"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161460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936AB4-1499-4E39-A3F8-FC948ED9748A}" type="datetime1">
              <a:rPr lang="en-US" smtClean="0"/>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26219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57E1F-A537-4FCF-94DF-D69BE94260B3}" type="datetime1">
              <a:rPr lang="en-US" smtClean="0"/>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216982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6A3E3-88B7-40D2-B58E-7AF002BDD771}" type="datetime1">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67699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EACAA-5DF6-4E11-BA15-3A888EDB670C}"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282709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2E375F-CEA5-479D-8A60-7304155F759C}" type="datetime1">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BB01E-B4C3-432D-9BFB-85122AE4EFA8}" type="slidenum">
              <a:rPr lang="en-US" smtClean="0"/>
              <a:t>‹#›</a:t>
            </a:fld>
            <a:endParaRPr lang="en-US"/>
          </a:p>
        </p:txBody>
      </p:sp>
    </p:spTree>
    <p:extLst>
      <p:ext uri="{BB962C8B-B14F-4D97-AF65-F5344CB8AC3E}">
        <p14:creationId xmlns:p14="http://schemas.microsoft.com/office/powerpoint/2010/main" val="390826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65F04-3D92-409A-8638-EDB912854922}" type="datetime1">
              <a:rPr lang="en-US" smtClean="0"/>
              <a:t>6/23/2026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43BB01E-B4C3-432D-9BFB-85122AE4EFA8}" type="slidenum">
              <a:rPr lang="en-US" smtClean="0"/>
              <a:t>‹#›</a:t>
            </a:fld>
            <a:endParaRPr lang="en-US"/>
          </a:p>
        </p:txBody>
      </p:sp>
    </p:spTree>
    <p:extLst>
      <p:ext uri="{BB962C8B-B14F-4D97-AF65-F5344CB8AC3E}">
        <p14:creationId xmlns:p14="http://schemas.microsoft.com/office/powerpoint/2010/main" val="1396960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D4294-62B9-5BBE-370C-75BAF99F9C4B}"/>
              </a:ext>
            </a:extLst>
          </p:cNvPr>
          <p:cNvSpPr>
            <a:spLocks noGrp="1"/>
          </p:cNvSpPr>
          <p:nvPr>
            <p:ph type="ctrTitle"/>
          </p:nvPr>
        </p:nvSpPr>
        <p:spPr/>
        <p:txBody>
          <a:bodyPr>
            <a:normAutofit/>
          </a:bodyPr>
          <a:lstStyle/>
          <a:p>
            <a:r>
              <a:rPr lang="en-US" sz="4400" b="0" dirty="0">
                <a:latin typeface="Times New Roman" panose="02020603050405020304" pitchFamily="18" charset="0"/>
                <a:cs typeface="Times New Roman" panose="02020603050405020304" pitchFamily="18" charset="0"/>
              </a:rPr>
              <a:t>Mindfulness-Based Interventions (MBIs) for Reducing Anxiety</a:t>
            </a:r>
          </a:p>
        </p:txBody>
      </p:sp>
      <p:sp>
        <p:nvSpPr>
          <p:cNvPr id="3" name="Subtitle 2">
            <a:extLst>
              <a:ext uri="{FF2B5EF4-FFF2-40B4-BE49-F238E27FC236}">
                <a16:creationId xmlns:a16="http://schemas.microsoft.com/office/drawing/2014/main" xmlns="" id="{8023956B-B136-6B7B-9B15-8018536713D7}"/>
              </a:ext>
            </a:extLst>
          </p:cNvPr>
          <p:cNvSpPr>
            <a:spLocks noGrp="1"/>
          </p:cNvSpPr>
          <p:nvPr>
            <p:ph type="subTitle" idx="1"/>
          </p:nvPr>
        </p:nvSpPr>
        <p:spPr>
          <a:xfrm>
            <a:off x="1014328" y="4081463"/>
            <a:ext cx="9929898" cy="2225674"/>
          </a:xfrm>
        </p:spPr>
        <p:txBody>
          <a:bodyPr>
            <a:normAutofit/>
          </a:bodyPr>
          <a:lstStyle/>
          <a:p>
            <a:pPr>
              <a:lnSpc>
                <a:spcPct val="150000"/>
              </a:lnSpc>
            </a:pPr>
            <a:r>
              <a:rPr lang="en-US" sz="1400" dirty="0">
                <a:latin typeface="Times New Roman" panose="02020603050405020304" pitchFamily="18" charset="0"/>
                <a:cs typeface="Times New Roman" panose="02020603050405020304" pitchFamily="18" charset="0"/>
              </a:rPr>
              <a:t>Student Name</a:t>
            </a:r>
          </a:p>
          <a:p>
            <a:pPr>
              <a:lnSpc>
                <a:spcPct val="150000"/>
              </a:lnSpc>
            </a:pPr>
            <a:r>
              <a:rPr lang="en-US" sz="1400" dirty="0">
                <a:latin typeface="Times New Roman" panose="02020603050405020304" pitchFamily="18" charset="0"/>
                <a:cs typeface="Times New Roman" panose="02020603050405020304" pitchFamily="18" charset="0"/>
              </a:rPr>
              <a:t>Course Code</a:t>
            </a:r>
          </a:p>
          <a:p>
            <a:pPr>
              <a:lnSpc>
                <a:spcPct val="150000"/>
              </a:lnSpc>
            </a:pPr>
            <a:r>
              <a:rPr lang="en-US" sz="1400" dirty="0">
                <a:latin typeface="Times New Roman" panose="02020603050405020304" pitchFamily="18" charset="0"/>
                <a:cs typeface="Times New Roman" panose="02020603050405020304" pitchFamily="18" charset="0"/>
              </a:rPr>
              <a:t>University Name</a:t>
            </a:r>
          </a:p>
          <a:p>
            <a:pPr>
              <a:lnSpc>
                <a:spcPct val="150000"/>
              </a:lnSpc>
            </a:pPr>
            <a:r>
              <a:rPr lang="en-US" sz="1400" dirty="0">
                <a:latin typeface="Times New Roman" panose="02020603050405020304" pitchFamily="18" charset="0"/>
                <a:cs typeface="Times New Roman" panose="02020603050405020304" pitchFamily="18" charset="0"/>
              </a:rPr>
              <a:t>Prof.</a:t>
            </a:r>
          </a:p>
          <a:p>
            <a:pPr>
              <a:lnSpc>
                <a:spcPct val="150000"/>
              </a:lnSpc>
            </a:pPr>
            <a:r>
              <a:rPr lang="en-US" sz="1400" smtClean="0">
                <a:latin typeface="Times New Roman" panose="02020603050405020304" pitchFamily="18" charset="0"/>
                <a:cs typeface="Times New Roman" panose="02020603050405020304" pitchFamily="18" charset="0"/>
              </a:rPr>
              <a:t>Submission Date</a:t>
            </a:r>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8409DDF6-44E5-4EB6-5C9B-2BB3423AF409}"/>
              </a:ext>
            </a:extLst>
          </p:cNvPr>
          <p:cNvSpPr>
            <a:spLocks noGrp="1"/>
          </p:cNvSpPr>
          <p:nvPr>
            <p:ph type="sldNum" sz="quarter" idx="12"/>
          </p:nvPr>
        </p:nvSpPr>
        <p:spPr/>
        <p:txBody>
          <a:bodyPr/>
          <a:lstStyle/>
          <a:p>
            <a:fld id="{A43BB01E-B4C3-432D-9BFB-85122AE4EFA8}" type="slidenum">
              <a:rPr lang="en-US" sz="1200" smtClean="0"/>
              <a:t>1</a:t>
            </a:fld>
            <a:endParaRPr lang="en-US" sz="1200" dirty="0"/>
          </a:p>
        </p:txBody>
      </p:sp>
    </p:spTree>
    <p:extLst>
      <p:ext uri="{BB962C8B-B14F-4D97-AF65-F5344CB8AC3E}">
        <p14:creationId xmlns:p14="http://schemas.microsoft.com/office/powerpoint/2010/main" val="132236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12B52-DBDF-1F58-9117-16BCAF89CB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Overcoming Barriers</a:t>
            </a:r>
          </a:p>
        </p:txBody>
      </p:sp>
      <p:sp>
        <p:nvSpPr>
          <p:cNvPr id="4" name="Rectangle 1">
            <a:extLst>
              <a:ext uri="{FF2B5EF4-FFF2-40B4-BE49-F238E27FC236}">
                <a16:creationId xmlns:a16="http://schemas.microsoft.com/office/drawing/2014/main" xmlns="" id="{A540C2FC-FA39-AAE4-AA57-C0B1B4BE1D90}"/>
              </a:ext>
            </a:extLst>
          </p:cNvPr>
          <p:cNvSpPr>
            <a:spLocks noGrp="1" noChangeArrowheads="1"/>
          </p:cNvSpPr>
          <p:nvPr>
            <p:ph idx="1"/>
          </p:nvPr>
        </p:nvSpPr>
        <p:spPr bwMode="auto">
          <a:xfrm>
            <a:off x="838200" y="1712944"/>
            <a:ext cx="5163978" cy="457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Building Awareness and Engagement</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Early involvement of staff in planning.</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Share evidence supporting MBIs’ effectiveness.</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Provide incentives for participation.</a:t>
            </a:r>
          </a:p>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171" name="Picture 3" descr="The Impact of Stress on Adult Anxiety &amp; When to Seek Professional Help -  San Antonio Behavioral Healthcare Hospital">
            <a:extLst>
              <a:ext uri="{FF2B5EF4-FFF2-40B4-BE49-F238E27FC236}">
                <a16:creationId xmlns:a16="http://schemas.microsoft.com/office/drawing/2014/main" xmlns="" id="{0D948F00-05C7-3A81-9D9F-CEA169488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5163" y="2753757"/>
            <a:ext cx="4117975" cy="271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859FCCD8-EF6F-428B-6CF5-44AB5FF851B1}"/>
              </a:ext>
            </a:extLst>
          </p:cNvPr>
          <p:cNvSpPr txBox="1"/>
          <p:nvPr/>
        </p:nvSpPr>
        <p:spPr>
          <a:xfrm>
            <a:off x="9636922" y="6248400"/>
            <a:ext cx="261187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(Odgers et al., 2020)</a:t>
            </a:r>
          </a:p>
        </p:txBody>
      </p:sp>
      <p:sp>
        <p:nvSpPr>
          <p:cNvPr id="6" name="Slide Number Placeholder 5">
            <a:extLst>
              <a:ext uri="{FF2B5EF4-FFF2-40B4-BE49-F238E27FC236}">
                <a16:creationId xmlns:a16="http://schemas.microsoft.com/office/drawing/2014/main" xmlns="" id="{2CEF59FD-C6F8-4591-0956-EF081D340690}"/>
              </a:ext>
            </a:extLst>
          </p:cNvPr>
          <p:cNvSpPr>
            <a:spLocks noGrp="1"/>
          </p:cNvSpPr>
          <p:nvPr>
            <p:ph type="sldNum" sz="quarter" idx="12"/>
          </p:nvPr>
        </p:nvSpPr>
        <p:spPr/>
        <p:txBody>
          <a:bodyPr/>
          <a:lstStyle/>
          <a:p>
            <a:fld id="{A43BB01E-B4C3-432D-9BFB-85122AE4EFA8}" type="slidenum">
              <a:rPr lang="en-US" smtClean="0"/>
              <a:t>10</a:t>
            </a:fld>
            <a:endParaRPr lang="en-US"/>
          </a:p>
        </p:txBody>
      </p:sp>
    </p:spTree>
    <p:extLst>
      <p:ext uri="{BB962C8B-B14F-4D97-AF65-F5344CB8AC3E}">
        <p14:creationId xmlns:p14="http://schemas.microsoft.com/office/powerpoint/2010/main" val="18799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D47F2-4D1F-D9BD-2306-E7B357FD817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Overcoming Barriers</a:t>
            </a:r>
          </a:p>
        </p:txBody>
      </p:sp>
      <p:sp>
        <p:nvSpPr>
          <p:cNvPr id="4" name="Rectangle 1">
            <a:extLst>
              <a:ext uri="{FF2B5EF4-FFF2-40B4-BE49-F238E27FC236}">
                <a16:creationId xmlns:a16="http://schemas.microsoft.com/office/drawing/2014/main" xmlns="" id="{91CF1AA4-E1BC-4235-AE96-A619E6871846}"/>
              </a:ext>
            </a:extLst>
          </p:cNvPr>
          <p:cNvSpPr>
            <a:spLocks noGrp="1" noChangeArrowheads="1"/>
          </p:cNvSpPr>
          <p:nvPr>
            <p:ph idx="1"/>
          </p:nvPr>
        </p:nvSpPr>
        <p:spPr bwMode="auto">
          <a:xfrm>
            <a:off x="838200" y="1795404"/>
            <a:ext cx="5739072" cy="44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Managing Resource Constraints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Leverage free or low-cost digital tools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Apply for grants to fund training</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Pilot MBIs in smaller settings for scalability</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8195" name="Picture 3" descr="Anxiety and Depression: An Overview | Johnstown Heights">
            <a:extLst>
              <a:ext uri="{FF2B5EF4-FFF2-40B4-BE49-F238E27FC236}">
                <a16:creationId xmlns:a16="http://schemas.microsoft.com/office/drawing/2014/main" xmlns="" id="{42868F63-98B6-4596-2B05-59DA75D2C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45" y="2522540"/>
            <a:ext cx="4510367" cy="2957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89C35F4-B314-BC8B-DB51-841F1F1227A2}"/>
              </a:ext>
            </a:extLst>
          </p:cNvPr>
          <p:cNvSpPr txBox="1"/>
          <p:nvPr/>
        </p:nvSpPr>
        <p:spPr>
          <a:xfrm>
            <a:off x="8428816" y="6206698"/>
            <a:ext cx="420843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Chuntana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Reangsing</a:t>
            </a:r>
            <a:r>
              <a:rPr lang="en-US" dirty="0">
                <a:latin typeface="Times New Roman" panose="02020603050405020304" pitchFamily="18" charset="0"/>
                <a:cs typeface="Times New Roman" panose="02020603050405020304" pitchFamily="18" charset="0"/>
              </a:rPr>
              <a:t> et al., 2023)</a:t>
            </a:r>
          </a:p>
        </p:txBody>
      </p:sp>
      <p:sp>
        <p:nvSpPr>
          <p:cNvPr id="6" name="Slide Number Placeholder 5">
            <a:extLst>
              <a:ext uri="{FF2B5EF4-FFF2-40B4-BE49-F238E27FC236}">
                <a16:creationId xmlns:a16="http://schemas.microsoft.com/office/drawing/2014/main" xmlns="" id="{45BC9A55-D9AD-F80C-80BE-38773FF208A4}"/>
              </a:ext>
            </a:extLst>
          </p:cNvPr>
          <p:cNvSpPr>
            <a:spLocks noGrp="1"/>
          </p:cNvSpPr>
          <p:nvPr>
            <p:ph type="sldNum" sz="quarter" idx="12"/>
          </p:nvPr>
        </p:nvSpPr>
        <p:spPr/>
        <p:txBody>
          <a:bodyPr/>
          <a:lstStyle/>
          <a:p>
            <a:fld id="{A43BB01E-B4C3-432D-9BFB-85122AE4EFA8}" type="slidenum">
              <a:rPr lang="en-US" smtClean="0"/>
              <a:t>11</a:t>
            </a:fld>
            <a:endParaRPr lang="en-US"/>
          </a:p>
        </p:txBody>
      </p:sp>
    </p:spTree>
    <p:extLst>
      <p:ext uri="{BB962C8B-B14F-4D97-AF65-F5344CB8AC3E}">
        <p14:creationId xmlns:p14="http://schemas.microsoft.com/office/powerpoint/2010/main" val="159032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1EB50-23F5-CAF5-D23F-A33F76C5B2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4" name="Rectangle 1">
            <a:extLst>
              <a:ext uri="{FF2B5EF4-FFF2-40B4-BE49-F238E27FC236}">
                <a16:creationId xmlns:a16="http://schemas.microsoft.com/office/drawing/2014/main" xmlns="" id="{E804F299-D44E-49A6-B2F0-5C640A06D567}"/>
              </a:ext>
            </a:extLst>
          </p:cNvPr>
          <p:cNvSpPr>
            <a:spLocks noGrp="1" noChangeArrowheads="1"/>
          </p:cNvSpPr>
          <p:nvPr>
            <p:ph idx="1"/>
          </p:nvPr>
        </p:nvSpPr>
        <p:spPr bwMode="auto">
          <a:xfrm>
            <a:off x="2113945" y="1158605"/>
            <a:ext cx="7590539" cy="362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MBIs are effective and flexible for managing anxiety</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Strategic dissemination ensures successful implementation</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Addressing barriers promotes long-term success</a:t>
            </a:r>
          </a:p>
        </p:txBody>
      </p:sp>
      <p:sp>
        <p:nvSpPr>
          <p:cNvPr id="5" name="Slide Number Placeholder 4">
            <a:extLst>
              <a:ext uri="{FF2B5EF4-FFF2-40B4-BE49-F238E27FC236}">
                <a16:creationId xmlns:a16="http://schemas.microsoft.com/office/drawing/2014/main" xmlns="" id="{A568C531-A5D3-D269-B5A0-7AFC807DCAF9}"/>
              </a:ext>
            </a:extLst>
          </p:cNvPr>
          <p:cNvSpPr>
            <a:spLocks noGrp="1"/>
          </p:cNvSpPr>
          <p:nvPr>
            <p:ph type="sldNum" sz="quarter" idx="12"/>
          </p:nvPr>
        </p:nvSpPr>
        <p:spPr/>
        <p:txBody>
          <a:bodyPr/>
          <a:lstStyle/>
          <a:p>
            <a:fld id="{A43BB01E-B4C3-432D-9BFB-85122AE4EFA8}" type="slidenum">
              <a:rPr lang="en-US" smtClean="0"/>
              <a:t>12</a:t>
            </a:fld>
            <a:endParaRPr lang="en-US"/>
          </a:p>
        </p:txBody>
      </p:sp>
    </p:spTree>
    <p:extLst>
      <p:ext uri="{BB962C8B-B14F-4D97-AF65-F5344CB8AC3E}">
        <p14:creationId xmlns:p14="http://schemas.microsoft.com/office/powerpoint/2010/main" val="179933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69445-7A99-4B98-2B4B-249C47DA90D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Clinical Issue of Interest</a:t>
            </a:r>
          </a:p>
        </p:txBody>
      </p:sp>
      <p:sp>
        <p:nvSpPr>
          <p:cNvPr id="4" name="Rectangle 1">
            <a:extLst>
              <a:ext uri="{FF2B5EF4-FFF2-40B4-BE49-F238E27FC236}">
                <a16:creationId xmlns:a16="http://schemas.microsoft.com/office/drawing/2014/main" xmlns="" id="{9A581454-0467-CC90-4BC5-A51D1FBA5B65}"/>
              </a:ext>
            </a:extLst>
          </p:cNvPr>
          <p:cNvSpPr>
            <a:spLocks noGrp="1" noChangeArrowheads="1"/>
          </p:cNvSpPr>
          <p:nvPr>
            <p:ph idx="1"/>
          </p:nvPr>
        </p:nvSpPr>
        <p:spPr bwMode="auto">
          <a:xfrm>
            <a:off x="838200" y="2164736"/>
            <a:ext cx="6242671" cy="367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Title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Anxiety in Adults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Anxiety disorders impact 1 in 5 adults globally</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Over-reliance on pharmacological interventions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Need for holistic, evidence-based solutions</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7" name="Picture 3" descr="Anxiety In Adults: Types, Symptoms, Causes &amp; Treatment">
            <a:extLst>
              <a:ext uri="{FF2B5EF4-FFF2-40B4-BE49-F238E27FC236}">
                <a16:creationId xmlns:a16="http://schemas.microsoft.com/office/drawing/2014/main" xmlns="" id="{B33C6F8E-A1FF-C821-D332-8769444A2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620" y="2474155"/>
            <a:ext cx="3916680" cy="2447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BC18514-2A4F-B68B-0550-A5F0C59B0721}"/>
              </a:ext>
            </a:extLst>
          </p:cNvPr>
          <p:cNvSpPr txBox="1"/>
          <p:nvPr/>
        </p:nvSpPr>
        <p:spPr>
          <a:xfrm>
            <a:off x="9585960" y="6248400"/>
            <a:ext cx="235929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(Fumero et al., 2020)</a:t>
            </a:r>
          </a:p>
        </p:txBody>
      </p:sp>
      <p:sp>
        <p:nvSpPr>
          <p:cNvPr id="9" name="Slide Number Placeholder 8">
            <a:extLst>
              <a:ext uri="{FF2B5EF4-FFF2-40B4-BE49-F238E27FC236}">
                <a16:creationId xmlns:a16="http://schemas.microsoft.com/office/drawing/2014/main" xmlns="" id="{C5DA1C52-41E6-86F4-73D9-47653555973A}"/>
              </a:ext>
            </a:extLst>
          </p:cNvPr>
          <p:cNvSpPr>
            <a:spLocks noGrp="1"/>
          </p:cNvSpPr>
          <p:nvPr>
            <p:ph type="sldNum" sz="quarter" idx="12"/>
          </p:nvPr>
        </p:nvSpPr>
        <p:spPr/>
        <p:txBody>
          <a:bodyPr/>
          <a:lstStyle/>
          <a:p>
            <a:fld id="{A43BB01E-B4C3-432D-9BFB-85122AE4EFA8}" type="slidenum">
              <a:rPr lang="en-US" sz="1800" smtClean="0"/>
              <a:t>2</a:t>
            </a:fld>
            <a:endParaRPr lang="en-US" sz="1800" dirty="0"/>
          </a:p>
        </p:txBody>
      </p:sp>
    </p:spTree>
    <p:extLst>
      <p:ext uri="{BB962C8B-B14F-4D97-AF65-F5344CB8AC3E}">
        <p14:creationId xmlns:p14="http://schemas.microsoft.com/office/powerpoint/2010/main" val="24119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D219C-28F8-819E-1BE7-0097711135F5}"/>
              </a:ext>
            </a:extLst>
          </p:cNvPr>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Evidence-Based Practice Change</a:t>
            </a:r>
          </a:p>
        </p:txBody>
      </p:sp>
      <p:sp>
        <p:nvSpPr>
          <p:cNvPr id="4" name="Rectangle 1">
            <a:extLst>
              <a:ext uri="{FF2B5EF4-FFF2-40B4-BE49-F238E27FC236}">
                <a16:creationId xmlns:a16="http://schemas.microsoft.com/office/drawing/2014/main" xmlns="" id="{4F67C06C-C43E-686D-0B4D-99B00DE2A832}"/>
              </a:ext>
            </a:extLst>
          </p:cNvPr>
          <p:cNvSpPr>
            <a:spLocks noGrp="1" noChangeArrowheads="1"/>
          </p:cNvSpPr>
          <p:nvPr>
            <p:ph idx="1"/>
          </p:nvPr>
        </p:nvSpPr>
        <p:spPr bwMode="auto">
          <a:xfrm>
            <a:off x="385158" y="1676304"/>
            <a:ext cx="7155741" cy="29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Focus on mindfulness practices like MBSR and MBCT</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Train healthcare providers in mindfulness techniques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Integrate MBIs into anxiety treatment plans</a:t>
            </a:r>
          </a:p>
        </p:txBody>
      </p:sp>
      <p:pic>
        <p:nvPicPr>
          <p:cNvPr id="2051" name="Picture 3" descr="Identifying and Treating Anxiety in Adults With Intellectual and/or  Developmental Disabilities - Independent Living Association">
            <a:extLst>
              <a:ext uri="{FF2B5EF4-FFF2-40B4-BE49-F238E27FC236}">
                <a16:creationId xmlns:a16="http://schemas.microsoft.com/office/drawing/2014/main" xmlns="" id="{6900DBDD-8D45-B484-1F7D-39D75A920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080" y="2421767"/>
            <a:ext cx="3750470" cy="2500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37B0784E-093E-0F18-2348-B55BB50545D7}"/>
              </a:ext>
            </a:extLst>
          </p:cNvPr>
          <p:cNvSpPr txBox="1"/>
          <p:nvPr/>
        </p:nvSpPr>
        <p:spPr>
          <a:xfrm>
            <a:off x="9338553" y="6248400"/>
            <a:ext cx="265024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(Fumero et al., 2020)</a:t>
            </a:r>
          </a:p>
        </p:txBody>
      </p:sp>
      <p:sp>
        <p:nvSpPr>
          <p:cNvPr id="7" name="Slide Number Placeholder 6">
            <a:extLst>
              <a:ext uri="{FF2B5EF4-FFF2-40B4-BE49-F238E27FC236}">
                <a16:creationId xmlns:a16="http://schemas.microsoft.com/office/drawing/2014/main" xmlns="" id="{A3A870DD-7941-389E-7056-C6485CAFA9D2}"/>
              </a:ext>
            </a:extLst>
          </p:cNvPr>
          <p:cNvSpPr>
            <a:spLocks noGrp="1"/>
          </p:cNvSpPr>
          <p:nvPr>
            <p:ph type="sldNum" sz="quarter" idx="12"/>
          </p:nvPr>
        </p:nvSpPr>
        <p:spPr/>
        <p:txBody>
          <a:bodyPr/>
          <a:lstStyle/>
          <a:p>
            <a:fld id="{A43BB01E-B4C3-432D-9BFB-85122AE4EFA8}" type="slidenum">
              <a:rPr lang="en-US" sz="1600" smtClean="0"/>
              <a:t>3</a:t>
            </a:fld>
            <a:endParaRPr lang="en-US" sz="1600" dirty="0"/>
          </a:p>
        </p:txBody>
      </p:sp>
    </p:spTree>
    <p:extLst>
      <p:ext uri="{BB962C8B-B14F-4D97-AF65-F5344CB8AC3E}">
        <p14:creationId xmlns:p14="http://schemas.microsoft.com/office/powerpoint/2010/main" val="46386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184F05E7-1A97-2E06-6F54-FBB299D11F76}"/>
              </a:ext>
            </a:extLst>
          </p:cNvPr>
          <p:cNvSpPr>
            <a:spLocks noGrp="1" noChangeArrowheads="1"/>
          </p:cNvSpPr>
          <p:nvPr>
            <p:ph type="title"/>
          </p:nvPr>
        </p:nvSpPr>
        <p:spPr bwMode="auto">
          <a:xfrm>
            <a:off x="3752536" y="281970"/>
            <a:ext cx="46762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Evidence Supporting MBIs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xmlns="" id="{8F7E5D33-A24B-ADE8-B0A3-25DC49039088}"/>
              </a:ext>
            </a:extLst>
          </p:cNvPr>
          <p:cNvSpPr>
            <a:spLocks noGrp="1" noChangeArrowheads="1"/>
          </p:cNvSpPr>
          <p:nvPr>
            <p:ph idx="1"/>
          </p:nvPr>
        </p:nvSpPr>
        <p:spPr bwMode="auto">
          <a:xfrm>
            <a:off x="185132" y="1172893"/>
            <a:ext cx="6471643" cy="362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Reduce anxiety without medication</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Comparable or superior to pharmacological care</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Adaptable to clinical and non-clinical settings</a:t>
            </a:r>
          </a:p>
        </p:txBody>
      </p:sp>
      <p:pic>
        <p:nvPicPr>
          <p:cNvPr id="3076" name="Picture 4" descr="Is Anxiety an Intellectual Disability?">
            <a:extLst>
              <a:ext uri="{FF2B5EF4-FFF2-40B4-BE49-F238E27FC236}">
                <a16:creationId xmlns:a16="http://schemas.microsoft.com/office/drawing/2014/main" xmlns="" id="{D1BBF141-3BA6-20F9-E2B6-A1C3056CC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1" y="2314714"/>
            <a:ext cx="3879850" cy="26916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4AF689B-14A1-7C2F-13F7-5FEE64EBBD37}"/>
              </a:ext>
            </a:extLst>
          </p:cNvPr>
          <p:cNvSpPr txBox="1"/>
          <p:nvPr/>
        </p:nvSpPr>
        <p:spPr>
          <a:xfrm>
            <a:off x="8428816" y="6206698"/>
            <a:ext cx="420843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Chuntana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Reangsing</a:t>
            </a:r>
            <a:r>
              <a:rPr lang="en-US" dirty="0">
                <a:latin typeface="Times New Roman" panose="02020603050405020304" pitchFamily="18" charset="0"/>
                <a:cs typeface="Times New Roman" panose="02020603050405020304" pitchFamily="18" charset="0"/>
              </a:rPr>
              <a:t> et al., 2023)</a:t>
            </a:r>
          </a:p>
        </p:txBody>
      </p:sp>
      <p:sp>
        <p:nvSpPr>
          <p:cNvPr id="9" name="Slide Number Placeholder 8">
            <a:extLst>
              <a:ext uri="{FF2B5EF4-FFF2-40B4-BE49-F238E27FC236}">
                <a16:creationId xmlns:a16="http://schemas.microsoft.com/office/drawing/2014/main" xmlns="" id="{F6158749-D95F-87A0-3DBF-61867EC4BA67}"/>
              </a:ext>
            </a:extLst>
          </p:cNvPr>
          <p:cNvSpPr>
            <a:spLocks noGrp="1"/>
          </p:cNvSpPr>
          <p:nvPr>
            <p:ph type="sldNum" sz="quarter" idx="12"/>
          </p:nvPr>
        </p:nvSpPr>
        <p:spPr/>
        <p:txBody>
          <a:bodyPr/>
          <a:lstStyle/>
          <a:p>
            <a:fld id="{A43BB01E-B4C3-432D-9BFB-85122AE4EFA8}" type="slidenum">
              <a:rPr lang="en-US" smtClean="0"/>
              <a:t>4</a:t>
            </a:fld>
            <a:endParaRPr lang="en-US"/>
          </a:p>
        </p:txBody>
      </p:sp>
    </p:spTree>
    <p:extLst>
      <p:ext uri="{BB962C8B-B14F-4D97-AF65-F5344CB8AC3E}">
        <p14:creationId xmlns:p14="http://schemas.microsoft.com/office/powerpoint/2010/main" val="304677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21963-E0DB-77E7-1C94-91BEF6B377CF}"/>
              </a:ext>
            </a:extLst>
          </p:cNvPr>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Preferred dissemination strategy: </a:t>
            </a:r>
            <a:r>
              <a:rPr lang="en-US" sz="2400" dirty="0">
                <a:latin typeface="Times New Roman" panose="02020603050405020304" pitchFamily="18" charset="0"/>
                <a:cs typeface="Times New Roman" panose="02020603050405020304" pitchFamily="18" charset="0"/>
              </a:rPr>
              <a:t>workshops and training programs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FC960B40-0B6D-2EF3-8E9C-A14DBDEEA5DF}"/>
              </a:ext>
            </a:extLst>
          </p:cNvPr>
          <p:cNvSpPr>
            <a:spLocks noGrp="1" noChangeArrowheads="1"/>
          </p:cNvSpPr>
          <p:nvPr>
            <p:ph idx="1"/>
          </p:nvPr>
        </p:nvSpPr>
        <p:spPr bwMode="auto">
          <a:xfrm>
            <a:off x="313720" y="1458643"/>
            <a:ext cx="7344380" cy="362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Hands-on training for healthcare providers</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Interactive learning for better retention</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Immediate feedback and skill-building </a:t>
            </a:r>
          </a:p>
        </p:txBody>
      </p:sp>
      <p:pic>
        <p:nvPicPr>
          <p:cNvPr id="4099" name="Picture 3" descr="What Does Anxiety Feel Like? 11+ Answers for Finding Relief">
            <a:extLst>
              <a:ext uri="{FF2B5EF4-FFF2-40B4-BE49-F238E27FC236}">
                <a16:creationId xmlns:a16="http://schemas.microsoft.com/office/drawing/2014/main" xmlns="" id="{5FED1BA3-CEEC-F013-1BDE-7E7A20B2A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1" y="2699239"/>
            <a:ext cx="3799110" cy="25281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F5618D5-22AA-0B12-6E6C-D0E14ED31526}"/>
              </a:ext>
            </a:extLst>
          </p:cNvPr>
          <p:cNvSpPr txBox="1"/>
          <p:nvPr/>
        </p:nvSpPr>
        <p:spPr>
          <a:xfrm>
            <a:off x="9636922" y="6248400"/>
            <a:ext cx="261187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(Odgers et al., 2020)</a:t>
            </a:r>
          </a:p>
        </p:txBody>
      </p:sp>
      <p:sp>
        <p:nvSpPr>
          <p:cNvPr id="7" name="Slide Number Placeholder 6">
            <a:extLst>
              <a:ext uri="{FF2B5EF4-FFF2-40B4-BE49-F238E27FC236}">
                <a16:creationId xmlns:a16="http://schemas.microsoft.com/office/drawing/2014/main" xmlns="" id="{100B87E6-1DAE-5542-44E4-1B0F0C12D955}"/>
              </a:ext>
            </a:extLst>
          </p:cNvPr>
          <p:cNvSpPr>
            <a:spLocks noGrp="1"/>
          </p:cNvSpPr>
          <p:nvPr>
            <p:ph type="sldNum" sz="quarter" idx="12"/>
          </p:nvPr>
        </p:nvSpPr>
        <p:spPr/>
        <p:txBody>
          <a:bodyPr/>
          <a:lstStyle/>
          <a:p>
            <a:fld id="{A43BB01E-B4C3-432D-9BFB-85122AE4EFA8}" type="slidenum">
              <a:rPr lang="en-US" smtClean="0"/>
              <a:t>5</a:t>
            </a:fld>
            <a:endParaRPr lang="en-US"/>
          </a:p>
        </p:txBody>
      </p:sp>
    </p:spTree>
    <p:extLst>
      <p:ext uri="{BB962C8B-B14F-4D97-AF65-F5344CB8AC3E}">
        <p14:creationId xmlns:p14="http://schemas.microsoft.com/office/powerpoint/2010/main" val="284649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DF7BE-1EFB-8EAA-912A-770881D1E225}"/>
              </a:ext>
            </a:extLst>
          </p:cNvPr>
          <p:cNvSpPr>
            <a:spLocks noGrp="1"/>
          </p:cNvSpPr>
          <p:nvPr>
            <p:ph type="title"/>
          </p:nvPr>
        </p:nvSpPr>
        <p:spPr/>
        <p:txBody>
          <a:bodyPr>
            <a:noAutofit/>
          </a:bodyPr>
          <a:lstStyle/>
          <a:p>
            <a:r>
              <a:rPr lang="en-US" sz="2800" b="1" dirty="0">
                <a:latin typeface="Times New Roman" panose="02020603050405020304" pitchFamily="18" charset="0"/>
                <a:cs typeface="Times New Roman" panose="02020603050405020304" pitchFamily="18" charset="0"/>
              </a:rPr>
              <a:t>Preferred Dissemination Strategy: </a:t>
            </a:r>
            <a:r>
              <a:rPr lang="en-US" sz="2800" dirty="0">
                <a:latin typeface="Times New Roman" panose="02020603050405020304" pitchFamily="18" charset="0"/>
                <a:cs typeface="Times New Roman" panose="02020603050405020304" pitchFamily="18" charset="0"/>
              </a:rPr>
              <a:t>Digital Learning Platforms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31330067-1047-56D3-09A6-E0E271FF411D}"/>
              </a:ext>
            </a:extLst>
          </p:cNvPr>
          <p:cNvSpPr>
            <a:spLocks noGrp="1" noChangeArrowheads="1"/>
          </p:cNvSpPr>
          <p:nvPr>
            <p:ph idx="1"/>
          </p:nvPr>
        </p:nvSpPr>
        <p:spPr bwMode="auto">
          <a:xfrm>
            <a:off x="342295" y="1662016"/>
            <a:ext cx="5388013" cy="29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Accessible and flexible training modules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Cost-effective for large-scale adoption</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Continuous learning opportunities</a:t>
            </a:r>
          </a:p>
        </p:txBody>
      </p:sp>
      <p:pic>
        <p:nvPicPr>
          <p:cNvPr id="5123" name="Picture 3" descr="Q&amp;A with Shannon Sauer-Zavala on neuroticism in therapy | Psychwire">
            <a:extLst>
              <a:ext uri="{FF2B5EF4-FFF2-40B4-BE49-F238E27FC236}">
                <a16:creationId xmlns:a16="http://schemas.microsoft.com/office/drawing/2014/main" xmlns="" id="{DF8DF187-70FC-D3E9-8F8B-4F773A4117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920" y="2200275"/>
            <a:ext cx="3808980" cy="3808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4A2E5D0-6870-262A-8CAF-A4C9F7C7A7E7}"/>
              </a:ext>
            </a:extLst>
          </p:cNvPr>
          <p:cNvSpPr txBox="1"/>
          <p:nvPr/>
        </p:nvSpPr>
        <p:spPr>
          <a:xfrm>
            <a:off x="9487710" y="6403065"/>
            <a:ext cx="304637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(Oberoi et al., 2020)</a:t>
            </a:r>
          </a:p>
        </p:txBody>
      </p:sp>
      <p:sp>
        <p:nvSpPr>
          <p:cNvPr id="7" name="Slide Number Placeholder 6">
            <a:extLst>
              <a:ext uri="{FF2B5EF4-FFF2-40B4-BE49-F238E27FC236}">
                <a16:creationId xmlns:a16="http://schemas.microsoft.com/office/drawing/2014/main" xmlns="" id="{0EC8699C-5A52-232D-92EC-1642366CFAB9}"/>
              </a:ext>
            </a:extLst>
          </p:cNvPr>
          <p:cNvSpPr>
            <a:spLocks noGrp="1"/>
          </p:cNvSpPr>
          <p:nvPr>
            <p:ph type="sldNum" sz="quarter" idx="12"/>
          </p:nvPr>
        </p:nvSpPr>
        <p:spPr/>
        <p:txBody>
          <a:bodyPr/>
          <a:lstStyle/>
          <a:p>
            <a:fld id="{A43BB01E-B4C3-432D-9BFB-85122AE4EFA8}" type="slidenum">
              <a:rPr lang="en-US" smtClean="0"/>
              <a:t>6</a:t>
            </a:fld>
            <a:endParaRPr lang="en-US"/>
          </a:p>
        </p:txBody>
      </p:sp>
    </p:spTree>
    <p:extLst>
      <p:ext uri="{BB962C8B-B14F-4D97-AF65-F5344CB8AC3E}">
        <p14:creationId xmlns:p14="http://schemas.microsoft.com/office/powerpoint/2010/main" val="150560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F8381-C10D-DB57-95E7-638397D36F8A}"/>
              </a:ext>
            </a:extLst>
          </p:cNvPr>
          <p:cNvSpPr>
            <a:spLocks noGrp="1"/>
          </p:cNvSpPr>
          <p:nvPr>
            <p:ph type="title"/>
          </p:nvPr>
        </p:nvSpPr>
        <p:spPr>
          <a:xfrm>
            <a:off x="919119" y="952361"/>
            <a:ext cx="10353761" cy="1326321"/>
          </a:xfrm>
        </p:spPr>
        <p:txBody>
          <a:bodyPr>
            <a:noAutofit/>
          </a:bodyPr>
          <a:lstStyle/>
          <a:p>
            <a:r>
              <a:rPr lang="en-US" sz="2400" b="1" dirty="0">
                <a:latin typeface="Times New Roman" panose="02020603050405020304" pitchFamily="18" charset="0"/>
                <a:cs typeface="Times New Roman" panose="02020603050405020304" pitchFamily="18" charset="0"/>
              </a:rPr>
              <a:t>Least Preferred Dissemination Strategy: </a:t>
            </a:r>
            <a:r>
              <a:rPr lang="en-US" sz="2400" dirty="0">
                <a:latin typeface="Times New Roman" panose="02020603050405020304" pitchFamily="18" charset="0"/>
                <a:cs typeface="Times New Roman" panose="02020603050405020304" pitchFamily="18" charset="0"/>
              </a:rPr>
              <a:t>Email Campaigns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xmlns="" id="{773CD7FA-DB5C-BF2B-78CA-0D675ED5C535}"/>
              </a:ext>
            </a:extLst>
          </p:cNvPr>
          <p:cNvSpPr>
            <a:spLocks noGrp="1" noChangeArrowheads="1"/>
          </p:cNvSpPr>
          <p:nvPr>
            <p:ph idx="1"/>
          </p:nvPr>
        </p:nvSpPr>
        <p:spPr bwMode="auto">
          <a:xfrm>
            <a:off x="585182" y="1615522"/>
            <a:ext cx="4788490" cy="362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Lack of engagement and interaction</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Limited depth of information</a:t>
            </a:r>
          </a:p>
          <a:p>
            <a:pPr marL="0" marR="0" lvl="0" indent="0" algn="l" defTabSz="914400" rtl="0" eaLnBrk="0" fontAlgn="base" latinLnBrk="0" hangingPunct="0">
              <a:lnSpc>
                <a:spcPct val="2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Low participation rates</a:t>
            </a:r>
          </a:p>
        </p:txBody>
      </p:sp>
      <p:pic>
        <p:nvPicPr>
          <p:cNvPr id="6147" name="Picture 3" descr="Schizophrenia Awareness day 2021 - Luggie Scooters">
            <a:extLst>
              <a:ext uri="{FF2B5EF4-FFF2-40B4-BE49-F238E27FC236}">
                <a16:creationId xmlns:a16="http://schemas.microsoft.com/office/drawing/2014/main" xmlns="" id="{64DC8487-6BF6-8752-5102-9F08642A0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779" y="2471738"/>
            <a:ext cx="4911101" cy="3271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E5BF0E2-8A87-6DEA-3BD8-6211EE704865}"/>
              </a:ext>
            </a:extLst>
          </p:cNvPr>
          <p:cNvSpPr txBox="1"/>
          <p:nvPr/>
        </p:nvSpPr>
        <p:spPr>
          <a:xfrm>
            <a:off x="9749690" y="6268702"/>
            <a:ext cx="3046379"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(Oberoi et al., 2020)</a:t>
            </a:r>
          </a:p>
        </p:txBody>
      </p:sp>
      <p:sp>
        <p:nvSpPr>
          <p:cNvPr id="7" name="Slide Number Placeholder 6">
            <a:extLst>
              <a:ext uri="{FF2B5EF4-FFF2-40B4-BE49-F238E27FC236}">
                <a16:creationId xmlns:a16="http://schemas.microsoft.com/office/drawing/2014/main" xmlns="" id="{49160874-0BCE-EF44-65F0-FAB1EADD256E}"/>
              </a:ext>
            </a:extLst>
          </p:cNvPr>
          <p:cNvSpPr>
            <a:spLocks noGrp="1"/>
          </p:cNvSpPr>
          <p:nvPr>
            <p:ph type="sldNum" sz="quarter" idx="12"/>
          </p:nvPr>
        </p:nvSpPr>
        <p:spPr/>
        <p:txBody>
          <a:bodyPr/>
          <a:lstStyle/>
          <a:p>
            <a:fld id="{A43BB01E-B4C3-432D-9BFB-85122AE4EFA8}" type="slidenum">
              <a:rPr lang="en-US" smtClean="0"/>
              <a:t>7</a:t>
            </a:fld>
            <a:endParaRPr lang="en-US"/>
          </a:p>
        </p:txBody>
      </p:sp>
    </p:spTree>
    <p:extLst>
      <p:ext uri="{BB962C8B-B14F-4D97-AF65-F5344CB8AC3E}">
        <p14:creationId xmlns:p14="http://schemas.microsoft.com/office/powerpoint/2010/main" val="386396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B9893-3BC0-0EC1-D794-5E08352B2B2B}"/>
              </a:ext>
            </a:extLst>
          </p:cNvPr>
          <p:cNvSpPr>
            <a:spLocks noGrp="1"/>
          </p:cNvSpPr>
          <p:nvPr>
            <p:ph type="title"/>
          </p:nvPr>
        </p:nvSpPr>
        <p:spPr/>
        <p:txBody>
          <a:bodyPr>
            <a:noAutofit/>
          </a:bodyPr>
          <a:lstStyle/>
          <a:p>
            <a:r>
              <a:rPr lang="en-US" sz="2400" b="1" dirty="0">
                <a:latin typeface="Times New Roman" panose="02020603050405020304" pitchFamily="18" charset="0"/>
                <a:cs typeface="Times New Roman" panose="02020603050405020304" pitchFamily="18" charset="0"/>
              </a:rPr>
              <a:t>Least Preferred Dissemination Strategy:</a:t>
            </a:r>
            <a:r>
              <a:rPr lang="en-US" sz="2400" dirty="0">
                <a:latin typeface="Times New Roman" panose="02020603050405020304" pitchFamily="18" charset="0"/>
                <a:cs typeface="Times New Roman" panose="02020603050405020304" pitchFamily="18" charset="0"/>
              </a:rPr>
              <a:t> Posters and Flyers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8D25845-2736-F023-7A44-F593B8008707}"/>
              </a:ext>
            </a:extLst>
          </p:cNvPr>
          <p:cNvSpPr>
            <a:spLocks noGrp="1"/>
          </p:cNvSpPr>
          <p:nvPr>
            <p:ph idx="1"/>
          </p:nvPr>
        </p:nvSpPr>
        <p:spPr>
          <a:xfrm>
            <a:off x="399445" y="2243137"/>
            <a:ext cx="5386993" cy="3562350"/>
          </a:xfrm>
        </p:spPr>
        <p:txBody>
          <a:bodyPr>
            <a:normAutofit/>
          </a:bodyPr>
          <a:lstStyle/>
          <a:p>
            <a:pPr>
              <a:lnSpc>
                <a:spcPct val="200000"/>
              </a:lnSpc>
            </a:pPr>
            <a:r>
              <a:rPr lang="en-US" sz="2400" dirty="0">
                <a:latin typeface="Times New Roman" panose="02020603050405020304" pitchFamily="18" charset="0"/>
                <a:cs typeface="Times New Roman" panose="02020603050405020304" pitchFamily="18" charset="0"/>
              </a:rPr>
              <a:t>Insufficient detail for complex topics</a:t>
            </a:r>
          </a:p>
          <a:p>
            <a:pPr>
              <a:lnSpc>
                <a:spcPct val="200000"/>
              </a:lnSpc>
            </a:pPr>
            <a:r>
              <a:rPr lang="en-US" sz="2400" dirty="0">
                <a:latin typeface="Times New Roman" panose="02020603050405020304" pitchFamily="18" charset="0"/>
                <a:cs typeface="Times New Roman" panose="02020603050405020304" pitchFamily="18" charset="0"/>
              </a:rPr>
              <a:t>Minimal impact on behavior change</a:t>
            </a:r>
          </a:p>
          <a:p>
            <a:pPr>
              <a:lnSpc>
                <a:spcPct val="200000"/>
              </a:lnSpc>
            </a:pPr>
            <a:r>
              <a:rPr lang="en-US" sz="2400" dirty="0">
                <a:latin typeface="Times New Roman" panose="02020603050405020304" pitchFamily="18" charset="0"/>
                <a:cs typeface="Times New Roman" panose="02020603050405020304" pitchFamily="18" charset="0"/>
              </a:rPr>
              <a:t>Low engagement in healthcare settings</a:t>
            </a:r>
          </a:p>
        </p:txBody>
      </p:sp>
      <p:pic>
        <p:nvPicPr>
          <p:cNvPr id="10242" name="Picture 2" descr="Screening for Anxiety in Adults - CredibleMind">
            <a:extLst>
              <a:ext uri="{FF2B5EF4-FFF2-40B4-BE49-F238E27FC236}">
                <a16:creationId xmlns:a16="http://schemas.microsoft.com/office/drawing/2014/main" xmlns="" id="{9971352A-E234-9339-0FE6-4ECFDEA185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243137"/>
            <a:ext cx="3922713" cy="2924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36E1F29-7EA0-297D-EA3E-1EF394EE5C80}"/>
              </a:ext>
            </a:extLst>
          </p:cNvPr>
          <p:cNvSpPr txBox="1"/>
          <p:nvPr/>
        </p:nvSpPr>
        <p:spPr>
          <a:xfrm>
            <a:off x="9338553" y="6248400"/>
            <a:ext cx="254864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(Fumero et al., 2020)</a:t>
            </a:r>
          </a:p>
        </p:txBody>
      </p:sp>
      <p:sp>
        <p:nvSpPr>
          <p:cNvPr id="5" name="Slide Number Placeholder 4">
            <a:extLst>
              <a:ext uri="{FF2B5EF4-FFF2-40B4-BE49-F238E27FC236}">
                <a16:creationId xmlns:a16="http://schemas.microsoft.com/office/drawing/2014/main" xmlns="" id="{5DA889F5-9FA1-15E8-CF51-8B1658E43546}"/>
              </a:ext>
            </a:extLst>
          </p:cNvPr>
          <p:cNvSpPr>
            <a:spLocks noGrp="1"/>
          </p:cNvSpPr>
          <p:nvPr>
            <p:ph type="sldNum" sz="quarter" idx="12"/>
          </p:nvPr>
        </p:nvSpPr>
        <p:spPr/>
        <p:txBody>
          <a:bodyPr/>
          <a:lstStyle/>
          <a:p>
            <a:fld id="{A43BB01E-B4C3-432D-9BFB-85122AE4EFA8}" type="slidenum">
              <a:rPr lang="en-US" sz="1200" smtClean="0"/>
              <a:t>8</a:t>
            </a:fld>
            <a:endParaRPr lang="en-US" sz="1200" dirty="0"/>
          </a:p>
        </p:txBody>
      </p:sp>
    </p:spTree>
    <p:extLst>
      <p:ext uri="{BB962C8B-B14F-4D97-AF65-F5344CB8AC3E}">
        <p14:creationId xmlns:p14="http://schemas.microsoft.com/office/powerpoint/2010/main" val="50963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EAE22-C9D4-4A9D-17DD-77C7D81AA9F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Barriers to Dissemination</a:t>
            </a:r>
          </a:p>
        </p:txBody>
      </p:sp>
      <p:sp>
        <p:nvSpPr>
          <p:cNvPr id="3" name="Content Placeholder 2">
            <a:extLst>
              <a:ext uri="{FF2B5EF4-FFF2-40B4-BE49-F238E27FC236}">
                <a16:creationId xmlns:a16="http://schemas.microsoft.com/office/drawing/2014/main" xmlns="" id="{47C67C9C-A102-4500-85AF-4455AD5F3E73}"/>
              </a:ext>
            </a:extLst>
          </p:cNvPr>
          <p:cNvSpPr>
            <a:spLocks noGrp="1"/>
          </p:cNvSpPr>
          <p:nvPr>
            <p:ph idx="1"/>
          </p:nvPr>
        </p:nvSpPr>
        <p:spPr>
          <a:xfrm>
            <a:off x="242282" y="1410264"/>
            <a:ext cx="10353762" cy="3695136"/>
          </a:xfrm>
        </p:spPr>
        <p:txBody>
          <a:bodyPr>
            <a:normAutofit fontScale="92500" lnSpcReduction="10000"/>
          </a:bodyPr>
          <a:lstStyle/>
          <a:p>
            <a:pPr>
              <a:lnSpc>
                <a:spcPct val="200000"/>
              </a:lnSpc>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742950" lvl="1"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Resistance to change among staff</a:t>
            </a:r>
          </a:p>
          <a:p>
            <a:pPr marL="742950" lvl="1"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understanding of MBIs</a:t>
            </a:r>
          </a:p>
          <a:p>
            <a:pPr marL="742950" lvl="1"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Budgetary constraints for training</a:t>
            </a:r>
          </a:p>
          <a:p>
            <a:pPr marL="742950" lvl="1"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Challenges in Implementation</a:t>
            </a:r>
          </a:p>
        </p:txBody>
      </p:sp>
      <p:pic>
        <p:nvPicPr>
          <p:cNvPr id="11266" name="Picture 2" descr="Predictors of Anxiety in Middle-Aged and Older European Adults: A Machine  Learning Comparative Study">
            <a:extLst>
              <a:ext uri="{FF2B5EF4-FFF2-40B4-BE49-F238E27FC236}">
                <a16:creationId xmlns:a16="http://schemas.microsoft.com/office/drawing/2014/main" xmlns="" id="{E69EDA9E-EFF8-205A-6A90-89B04D7951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598" y="2126835"/>
            <a:ext cx="4996302" cy="2787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DAC22EB-652C-77EE-01E3-F3BE4B87D14D}"/>
              </a:ext>
            </a:extLst>
          </p:cNvPr>
          <p:cNvSpPr txBox="1"/>
          <p:nvPr/>
        </p:nvSpPr>
        <p:spPr>
          <a:xfrm>
            <a:off x="8428816" y="6206698"/>
            <a:ext cx="420843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Chuntana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Reangsing</a:t>
            </a:r>
            <a:r>
              <a:rPr lang="en-US" dirty="0">
                <a:latin typeface="Times New Roman" panose="02020603050405020304" pitchFamily="18" charset="0"/>
                <a:cs typeface="Times New Roman" panose="02020603050405020304" pitchFamily="18" charset="0"/>
              </a:rPr>
              <a:t> et al., 2023)</a:t>
            </a:r>
          </a:p>
        </p:txBody>
      </p:sp>
      <p:sp>
        <p:nvSpPr>
          <p:cNvPr id="5" name="Slide Number Placeholder 4">
            <a:extLst>
              <a:ext uri="{FF2B5EF4-FFF2-40B4-BE49-F238E27FC236}">
                <a16:creationId xmlns:a16="http://schemas.microsoft.com/office/drawing/2014/main" xmlns="" id="{34F4054B-B9DB-C1CD-3F15-24283813CFC2}"/>
              </a:ext>
            </a:extLst>
          </p:cNvPr>
          <p:cNvSpPr>
            <a:spLocks noGrp="1"/>
          </p:cNvSpPr>
          <p:nvPr>
            <p:ph type="sldNum" sz="quarter" idx="12"/>
          </p:nvPr>
        </p:nvSpPr>
        <p:spPr/>
        <p:txBody>
          <a:bodyPr/>
          <a:lstStyle/>
          <a:p>
            <a:fld id="{A43BB01E-B4C3-432D-9BFB-85122AE4EFA8}" type="slidenum">
              <a:rPr lang="en-US" smtClean="0"/>
              <a:t>9</a:t>
            </a:fld>
            <a:endParaRPr lang="en-US"/>
          </a:p>
        </p:txBody>
      </p:sp>
    </p:spTree>
    <p:extLst>
      <p:ext uri="{BB962C8B-B14F-4D97-AF65-F5344CB8AC3E}">
        <p14:creationId xmlns:p14="http://schemas.microsoft.com/office/powerpoint/2010/main" val="1152919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36</TotalTime>
  <Words>938</Words>
  <Application>Microsoft Office PowerPoint</Application>
  <PresentationFormat>Widescreen</PresentationFormat>
  <Paragraphs>111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Rockwell</vt:lpstr>
      <vt:lpstr>Times New Roman</vt:lpstr>
      <vt:lpstr>Damask</vt:lpstr>
      <vt:lpstr>Mindfulness-Based Interventions (MBIs) for Reducing Anxiety</vt:lpstr>
      <vt:lpstr>Clinical Issue of Interest</vt:lpstr>
      <vt:lpstr>Evidence-Based Practice Change</vt:lpstr>
      <vt:lpstr> Evidence Supporting MBIs </vt:lpstr>
      <vt:lpstr>Preferred dissemination strategy: workshops and training programs </vt:lpstr>
      <vt:lpstr>Preferred Dissemination Strategy: Digital Learning Platforms </vt:lpstr>
      <vt:lpstr>Least Preferred Dissemination Strategy: Email Campaigns </vt:lpstr>
      <vt:lpstr>Least Preferred Dissemination Strategy: Posters and Flyers </vt:lpstr>
      <vt:lpstr>Barriers to Dissemination</vt:lpstr>
      <vt:lpstr>Overcoming Barriers</vt:lpstr>
      <vt:lpstr>Overcoming Barriers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Mindfulness-Based Interventions (MBIs) for Reducing Anxiety</dc:title>
  <dc:creator>Nabia Tahir</dc:creator>
  <cp:lastModifiedBy>lenovo</cp:lastModifiedBy>
  <cp:revision>35</cp:revision>
  <dcterms:created xsi:type="dcterms:W3CDTF">2024-12-24T10:24:10Z</dcterms:created>
  <dcterms:modified xsi:type="dcterms:W3CDTF">2026-06-23T14:07:22Z</dcterms:modified>
</cp:coreProperties>
</file>