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E8A33B-347D-489C-A9D4-2E24626475BB}" type="datetimeFigureOut">
              <a:rPr lang="en-US" smtClean="0"/>
              <a:t>6/13/2026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C471C-9BAB-4938-A36D-060A177CAAFA}" type="slidenum">
              <a:rPr lang="en-US" smtClean="0"/>
              <a:t>‹#›</a:t>
            </a:fld>
            <a:endParaRPr lang="en-US"/>
          </a:p>
        </p:txBody>
      </p:sp>
    </p:spTree>
    <p:extLst>
      <p:ext uri="{BB962C8B-B14F-4D97-AF65-F5344CB8AC3E}">
        <p14:creationId xmlns:p14="http://schemas.microsoft.com/office/powerpoint/2010/main" val="2465156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Hello everyone, my name is </a:t>
            </a:r>
            <a:r>
              <a:rPr lang="en-US" sz="1200" kern="1200" dirty="0" err="1">
                <a:solidFill>
                  <a:schemeClr val="tx1"/>
                </a:solidFill>
                <a:effectLst/>
                <a:latin typeface="+mn-lt"/>
                <a:ea typeface="+mn-ea"/>
                <a:cs typeface="+mn-cs"/>
              </a:rPr>
              <a:t>Brooklin</a:t>
            </a:r>
            <a:r>
              <a:rPr lang="en-US" sz="1200" kern="1200" dirty="0">
                <a:solidFill>
                  <a:schemeClr val="tx1"/>
                </a:solidFill>
                <a:effectLst/>
                <a:latin typeface="+mn-lt"/>
                <a:ea typeface="+mn-ea"/>
                <a:cs typeface="+mn-cs"/>
              </a:rPr>
              <a:t> Banks. This presentation is about the digital resource toolkit, which aims to assist behavior analysts in identifying how culture and cultural humility are integrated into ethically based applied behavior analysis (ABA) practices. Providing effective services means understanding that individuals from different cultural backgrounds interpret interventions differently, communicate differing values, and respond to treatment in their own ways. According to Wright (2019), these practitioners are more likely to develop respectful and responsive services. Behavior analysts are able to develop and revise services that are culturally responsive, build stronger professional relationships, enhance social validity, and ensure interventions are relevant to the diverse individuals and families they serve.</a:t>
            </a:r>
          </a:p>
          <a:p>
            <a:endParaRPr lang="en-US" dirty="0"/>
          </a:p>
        </p:txBody>
      </p:sp>
      <p:sp>
        <p:nvSpPr>
          <p:cNvPr id="4" name="Slide Number Placeholder 3"/>
          <p:cNvSpPr>
            <a:spLocks noGrp="1"/>
          </p:cNvSpPr>
          <p:nvPr>
            <p:ph type="sldNum" sz="quarter" idx="10"/>
          </p:nvPr>
        </p:nvSpPr>
        <p:spPr/>
        <p:txBody>
          <a:bodyPr/>
          <a:lstStyle/>
          <a:p>
            <a:fld id="{DB2C471C-9BAB-4938-A36D-060A177CAAFA}" type="slidenum">
              <a:rPr lang="en-US" smtClean="0"/>
              <a:t>1</a:t>
            </a:fld>
            <a:endParaRPr lang="en-US"/>
          </a:p>
        </p:txBody>
      </p:sp>
    </p:spTree>
    <p:extLst>
      <p:ext uri="{BB962C8B-B14F-4D97-AF65-F5344CB8AC3E}">
        <p14:creationId xmlns:p14="http://schemas.microsoft.com/office/powerpoint/2010/main" val="1315953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digital toolkit provides the framework for a culturally humble practice and aids behavior analysts in addressing their ethical requirements. The toolkit aims to provide resources that are reflective and increase cultural self-awareness concerning the delivery of behavioral services. These resources help practitioners gain a better understanding of the range of beliefs and values and help create techniques for collaborative practice (Fong et al., 2016). These resources can be articles, videos, podcasts, and self-assisted instruments for practitioners to better address the cultural needs of their clients. This is especially true for practitioners who serve clients of diverse and marginalized communities experiencing inequitable systems of chronically limited resources and a historical distrust of service providers. By motivating culturally responsive practice, the toolkit aids in the ethical practice of ABA by creating better relationships, communication, and results.</a:t>
            </a:r>
          </a:p>
          <a:p>
            <a:endParaRPr lang="en-US" dirty="0"/>
          </a:p>
        </p:txBody>
      </p:sp>
      <p:sp>
        <p:nvSpPr>
          <p:cNvPr id="4" name="Slide Number Placeholder 3"/>
          <p:cNvSpPr>
            <a:spLocks noGrp="1"/>
          </p:cNvSpPr>
          <p:nvPr>
            <p:ph type="sldNum" sz="quarter" idx="10"/>
          </p:nvPr>
        </p:nvSpPr>
        <p:spPr/>
        <p:txBody>
          <a:bodyPr/>
          <a:lstStyle/>
          <a:p>
            <a:fld id="{DB2C471C-9BAB-4938-A36D-060A177CAAFA}" type="slidenum">
              <a:rPr lang="en-US" smtClean="0"/>
              <a:t>2</a:t>
            </a:fld>
            <a:endParaRPr lang="en-US"/>
          </a:p>
        </p:txBody>
      </p:sp>
    </p:spTree>
    <p:extLst>
      <p:ext uri="{BB962C8B-B14F-4D97-AF65-F5344CB8AC3E}">
        <p14:creationId xmlns:p14="http://schemas.microsoft.com/office/powerpoint/2010/main" val="4195182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behavior analysis, culture describes learned and shared behavioral and social habits, customs, and values that result from specific relationships in the environment. When groups of people experience similar social and behavioral reinforcements, they typically develop their own social and behavioral customs and expectations. Fong et al. (2016) suggested that cultural behavior is the result of social interaction, while the specific behavior of individuals in that culture is a result of learned consequences, which act to strengthen or weaken the behavior. </a:t>
            </a:r>
            <a:r>
              <a:rPr lang="en-US" sz="1200" kern="1200" dirty="0" err="1">
                <a:solidFill>
                  <a:schemeClr val="tx1"/>
                </a:solidFill>
                <a:effectLst/>
                <a:latin typeface="+mn-lt"/>
                <a:ea typeface="+mn-ea"/>
                <a:cs typeface="+mn-cs"/>
              </a:rPr>
              <a:t>Araiba</a:t>
            </a:r>
            <a:r>
              <a:rPr lang="en-US" sz="1200" kern="1200" dirty="0">
                <a:solidFill>
                  <a:schemeClr val="tx1"/>
                </a:solidFill>
                <a:effectLst/>
                <a:latin typeface="+mn-lt"/>
                <a:ea typeface="+mn-ea"/>
                <a:cs typeface="+mn-cs"/>
              </a:rPr>
              <a:t> (2020) described that learned responses influence the behavior of individuals, both when they are speaking and when they are observing. This means that within different cultural groups, there may be different communication customs. For instance, one cultural group may make interactions more engaging than another, and as a result, may promote more expressive communication. In behavior analysis, customs emerged from cultural practices are maintained in a social environment by the consequences of behavior.</a:t>
            </a:r>
          </a:p>
          <a:p>
            <a:r>
              <a:rPr lang="en-US" sz="1200" b="1" kern="1200" dirty="0">
                <a:solidFill>
                  <a:schemeClr val="tx1"/>
                </a:solidFill>
                <a:effectLst/>
                <a:latin typeface="+mn-lt"/>
                <a:ea typeface="+mn-ea"/>
                <a:cs typeface="+mn-cs"/>
              </a:rPr>
              <a:t>Examples Using the ADDRESSING Model</a:t>
            </a:r>
          </a:p>
          <a:p>
            <a:r>
              <a:rPr lang="en-US" sz="1200" kern="1200" dirty="0">
                <a:solidFill>
                  <a:schemeClr val="tx1"/>
                </a:solidFill>
                <a:effectLst/>
                <a:latin typeface="+mn-lt"/>
                <a:ea typeface="+mn-ea"/>
                <a:cs typeface="+mn-cs"/>
              </a:rPr>
              <a:t>The ADDRESSING Model emphasizes the importance of considering cultural diversity characteristics of religion, racial and ethnic background, disability, gender identity, and sexual orientation. For instance, imagine a behavior analyst who provides services to a client from the deaf culture; here, the analyst would likely value the use of visual communication, and the analyst may employ learning interventions that integrate cooperative teaching methods (</a:t>
            </a:r>
            <a:r>
              <a:rPr lang="en-US" sz="1200" kern="1200" dirty="0" err="1">
                <a:solidFill>
                  <a:schemeClr val="tx1"/>
                </a:solidFill>
                <a:effectLst/>
                <a:latin typeface="+mn-lt"/>
                <a:ea typeface="+mn-ea"/>
                <a:cs typeface="+mn-cs"/>
              </a:rPr>
              <a:t>Conners</a:t>
            </a:r>
            <a:r>
              <a:rPr lang="en-US" sz="1200" kern="1200" dirty="0">
                <a:solidFill>
                  <a:schemeClr val="tx1"/>
                </a:solidFill>
                <a:effectLst/>
                <a:latin typeface="+mn-lt"/>
                <a:ea typeface="+mn-ea"/>
                <a:cs typeface="+mn-cs"/>
              </a:rPr>
              <a:t> &amp; </a:t>
            </a:r>
            <a:r>
              <a:rPr lang="en-US" sz="1200" kern="1200" dirty="0" err="1">
                <a:solidFill>
                  <a:schemeClr val="tx1"/>
                </a:solidFill>
                <a:effectLst/>
                <a:latin typeface="+mn-lt"/>
                <a:ea typeface="+mn-ea"/>
                <a:cs typeface="+mn-cs"/>
              </a:rPr>
              <a:t>Capell</a:t>
            </a:r>
            <a:r>
              <a:rPr lang="en-US" sz="1200" kern="1200" dirty="0">
                <a:solidFill>
                  <a:schemeClr val="tx1"/>
                </a:solidFill>
                <a:effectLst/>
                <a:latin typeface="+mn-lt"/>
                <a:ea typeface="+mn-ea"/>
                <a:cs typeface="+mn-cs"/>
              </a:rPr>
              <a:t>, 2021). Similarly, when working with clients whose cultural identity relates to sexual and gender diversity, using pronouns and affirming language can serve as tangible ways to build and strengthen rapport and trust in the working relationship. The cultural behavior examples cited offer illustrations of the cultural variables that shape behavior and why it is essential for behavior analysts to factor such influences into their designs for service delivery (</a:t>
            </a:r>
            <a:r>
              <a:rPr lang="en-US" sz="1200" kern="1200" dirty="0" err="1">
                <a:solidFill>
                  <a:schemeClr val="tx1"/>
                </a:solidFill>
                <a:effectLst/>
                <a:latin typeface="+mn-lt"/>
                <a:ea typeface="+mn-ea"/>
                <a:cs typeface="+mn-cs"/>
              </a:rPr>
              <a:t>Conners</a:t>
            </a:r>
            <a:r>
              <a:rPr lang="en-US" sz="1200" kern="1200" dirty="0">
                <a:solidFill>
                  <a:schemeClr val="tx1"/>
                </a:solidFill>
                <a:effectLst/>
                <a:latin typeface="+mn-lt"/>
                <a:ea typeface="+mn-ea"/>
                <a:cs typeface="+mn-cs"/>
              </a:rPr>
              <a:t> &amp; </a:t>
            </a:r>
            <a:r>
              <a:rPr lang="en-US" sz="1200" kern="1200" dirty="0" err="1">
                <a:solidFill>
                  <a:schemeClr val="tx1"/>
                </a:solidFill>
                <a:effectLst/>
                <a:latin typeface="+mn-lt"/>
                <a:ea typeface="+mn-ea"/>
                <a:cs typeface="+mn-cs"/>
              </a:rPr>
              <a:t>Capell</a:t>
            </a:r>
            <a:r>
              <a:rPr lang="en-US" sz="1200" kern="1200" dirty="0">
                <a:solidFill>
                  <a:schemeClr val="tx1"/>
                </a:solidFill>
                <a:effectLst/>
                <a:latin typeface="+mn-lt"/>
                <a:ea typeface="+mn-ea"/>
                <a:cs typeface="+mn-cs"/>
              </a:rPr>
              <a:t>, 2021). The ethical practice of behavior analysis requires that analysts identify the culturally relevant behavior of the client and their community and apply culturally respectful methods to adjust the relevant behavior consequences and/or antecedents. </a:t>
            </a:r>
          </a:p>
          <a:p>
            <a:r>
              <a:rPr lang="en-US" sz="1200" b="1" kern="1200" dirty="0">
                <a:solidFill>
                  <a:schemeClr val="tx1"/>
                </a:solidFill>
                <a:effectLst/>
                <a:latin typeface="+mn-lt"/>
                <a:ea typeface="+mn-ea"/>
                <a:cs typeface="+mn-cs"/>
              </a:rPr>
              <a:t>Additional Behavior-Analytic Resource</a:t>
            </a:r>
          </a:p>
          <a:p>
            <a:r>
              <a:rPr lang="en-US" sz="1200" kern="1200" dirty="0">
                <a:solidFill>
                  <a:schemeClr val="tx1"/>
                </a:solidFill>
                <a:effectLst/>
                <a:latin typeface="+mn-lt"/>
                <a:ea typeface="+mn-ea"/>
                <a:cs typeface="+mn-cs"/>
              </a:rPr>
              <a:t>Outside of academic literature, another behavior analytic resource offers a practical discussion of culture as a historically developed behavioral phenomenon that includes social and communication customs, rituals and belief systems (Beaulieu et al., 2019). This resource highlights the need for culturally relevant behavior analysis and indicates how diversity of learning and teaching histories influences everyday behavior. This resource is valuable for behavior analysts as it links theoretical concepts with applied examples and constructs a culturally informed and socially relevant behavior analytic practice.</a:t>
            </a:r>
          </a:p>
          <a:p>
            <a:endParaRPr lang="en-US" dirty="0"/>
          </a:p>
        </p:txBody>
      </p:sp>
      <p:sp>
        <p:nvSpPr>
          <p:cNvPr id="4" name="Slide Number Placeholder 3"/>
          <p:cNvSpPr>
            <a:spLocks noGrp="1"/>
          </p:cNvSpPr>
          <p:nvPr>
            <p:ph type="sldNum" sz="quarter" idx="10"/>
          </p:nvPr>
        </p:nvSpPr>
        <p:spPr/>
        <p:txBody>
          <a:bodyPr/>
          <a:lstStyle/>
          <a:p>
            <a:fld id="{DB2C471C-9BAB-4938-A36D-060A177CAAFA}" type="slidenum">
              <a:rPr lang="en-US" smtClean="0"/>
              <a:t>3</a:t>
            </a:fld>
            <a:endParaRPr lang="en-US"/>
          </a:p>
        </p:txBody>
      </p:sp>
    </p:spTree>
    <p:extLst>
      <p:ext uri="{BB962C8B-B14F-4D97-AF65-F5344CB8AC3E}">
        <p14:creationId xmlns:p14="http://schemas.microsoft.com/office/powerpoint/2010/main" val="82437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Understanding cultural variables is crucial when providing effective ABA services. Each culture has its own perception of goals, so understanding the family’s culture will allow the service provider to establish goals that reflect the family’s expectations. Neglecting cultural variables leads to treatment plans that do not reflect the priorities of the recipient and their family. According to Fong et al. (2016), culturally responsive practices require the service provider to identify the social/environmental variables that influence the recipient's behavior and incorporate them into service provision. Families are most likely to engage with an intervention that is culturally aligned with expectations of family unity, social inclusion, and social responsibility (Neill et al., 2023). Behavior analysts will achieve fairness and respect while increasing the cultural relevance of interventions.</a:t>
            </a:r>
          </a:p>
          <a:p>
            <a:r>
              <a:rPr lang="en-US" sz="1200" b="1" kern="1200" dirty="0">
                <a:solidFill>
                  <a:schemeClr val="tx1"/>
                </a:solidFill>
                <a:effectLst/>
                <a:latin typeface="+mn-lt"/>
                <a:ea typeface="+mn-ea"/>
                <a:cs typeface="+mn-cs"/>
              </a:rPr>
              <a:t>Examples of Incorporating Culture in Practice</a:t>
            </a:r>
          </a:p>
          <a:p>
            <a:r>
              <a:rPr lang="en-US" sz="1200" kern="1200" dirty="0">
                <a:solidFill>
                  <a:schemeClr val="tx1"/>
                </a:solidFill>
                <a:effectLst/>
                <a:latin typeface="+mn-lt"/>
                <a:ea typeface="+mn-ea"/>
                <a:cs typeface="+mn-cs"/>
              </a:rPr>
              <a:t>Cultural considerations can be included by behavior analysts at various points in the delivery of service. During the intake phase, analysts can gather preferred language, family customs and traditions, and their expectations using culturally sensitive interviews or questionnaires (Beaulieu et al., 2019). Assessments can be modified to include culturally relevant activities, routines, preferred foods, or other daily practices that reflect the client’s reality. As part of intervention design, analysts can construct a system of reinforcement that prioritizes culturally relevant constructs, such as recognition by their family or members of their community and socially acknowledged participation, over those that are of a more tangible nature. Lee et al. (2024) recognized that culturally responsive training for caregivers and professionals resulted in improved fidelity of implementation and ease of transfer within a variety of natural settings. Gomez and Beaulieu (2022) described a practical resource that provides direction for the flexible application of ABA practices within culturally diverse settings. This resource, along with other scholarly literature on the training of staff and caregivers, provides a basis for practical recommendations in culturally responsive practice within assessment and intervention.</a:t>
            </a:r>
          </a:p>
          <a:p>
            <a:endParaRPr lang="en-US" dirty="0"/>
          </a:p>
        </p:txBody>
      </p:sp>
      <p:sp>
        <p:nvSpPr>
          <p:cNvPr id="4" name="Slide Number Placeholder 3"/>
          <p:cNvSpPr>
            <a:spLocks noGrp="1"/>
          </p:cNvSpPr>
          <p:nvPr>
            <p:ph type="sldNum" sz="quarter" idx="10"/>
          </p:nvPr>
        </p:nvSpPr>
        <p:spPr/>
        <p:txBody>
          <a:bodyPr/>
          <a:lstStyle/>
          <a:p>
            <a:fld id="{DB2C471C-9BAB-4938-A36D-060A177CAAFA}" type="slidenum">
              <a:rPr lang="en-US" smtClean="0"/>
              <a:t>4</a:t>
            </a:fld>
            <a:endParaRPr lang="en-US"/>
          </a:p>
        </p:txBody>
      </p:sp>
    </p:spTree>
    <p:extLst>
      <p:ext uri="{BB962C8B-B14F-4D97-AF65-F5344CB8AC3E}">
        <p14:creationId xmlns:p14="http://schemas.microsoft.com/office/powerpoint/2010/main" val="10473301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Cultural humility requires a continual commitment to self-examination and openness to learning from the experiences of others, instead of taking for granted a full understanding of all ethnic constituencies. Cultural humility, which relies on continual self-reflection, limitation recognition, and the acknowledgement of the professional relationship's power dynamics, differs from other approaches that strive for the attainment of cultural knowledge. This approach considers the need for curiosity and openness when working with people with experiences that are different from your own. In the field of ABA, cultural humility compels the behavior analyst to recognize and think about the extent to which their assumptions may be driving their assessment and treatment recommendations, while being mindful of the family and client’s preferences, needs, and values. The need for this approach is supported by </a:t>
            </a:r>
            <a:r>
              <a:rPr lang="en-US" sz="1200" kern="1200" dirty="0" err="1">
                <a:solidFill>
                  <a:schemeClr val="tx1"/>
                </a:solidFill>
                <a:effectLst/>
                <a:latin typeface="+mn-lt"/>
                <a:ea typeface="+mn-ea"/>
                <a:cs typeface="+mn-cs"/>
              </a:rPr>
              <a:t>Konidaris</a:t>
            </a:r>
            <a:r>
              <a:rPr lang="en-US" sz="1200" kern="1200" dirty="0">
                <a:solidFill>
                  <a:schemeClr val="tx1"/>
                </a:solidFill>
                <a:effectLst/>
                <a:latin typeface="+mn-lt"/>
                <a:ea typeface="+mn-ea"/>
                <a:cs typeface="+mn-cs"/>
              </a:rPr>
              <a:t> and Petrakis (2025), who contend that a culturally humble approach to practice is a precondition for constructive partnership that is likely to result in practices that are both considerate and socially valid.</a:t>
            </a:r>
          </a:p>
          <a:p>
            <a:r>
              <a:rPr lang="en-US" sz="1200" b="1" kern="1200" dirty="0">
                <a:solidFill>
                  <a:schemeClr val="tx1"/>
                </a:solidFill>
                <a:effectLst/>
                <a:latin typeface="+mn-lt"/>
                <a:ea typeface="+mn-ea"/>
                <a:cs typeface="+mn-cs"/>
              </a:rPr>
              <a:t>Benefits of Adopting Culturally Humble Approaches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Integration of cultural humility into ABA practice has the potential to positively impact professional practice and client outcomes. One of the great advantages of this is the cultivation of stronger and more positive relationships between practitioners and their clients and families. Stronger relationships have the potential to positively impact treatment engagement and participation. Cultural preferences improve the social validity of an intervention because the goals of the intervention and the reinforcement strategies are more likely to be congruent with the preferences and the values of the client (Fong et al., 2016). Additionally, the incorporation of culturally humble practices helps to address the biases and barriers that have impacted historically marginalized populations and aims to achieve acceptable and effective outcomes.</a:t>
            </a:r>
          </a:p>
          <a:p>
            <a:r>
              <a:rPr lang="en-US" sz="1200" b="1" kern="1200" dirty="0">
                <a:solidFill>
                  <a:schemeClr val="tx1"/>
                </a:solidFill>
                <a:effectLst/>
                <a:latin typeface="+mn-lt"/>
                <a:ea typeface="+mn-ea"/>
                <a:cs typeface="+mn-cs"/>
              </a:rPr>
              <a:t>Consequences of Not Using Cultural Humility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Cultural illiteracy within service provision creates a range of challenges for families and practitioners. In some cases, culturally relevant practices are necessary to ensure participation to avoid culturally significant consequences. Goals and reinforcement systems that do not address culturally relevant practices are more likely to result in an absence of client engagement or participation and loss of trust. According to Gomez and Beaulieu (2022), this is especially true for marginalized individuals who have experienced discrimination and exclusion from service systems. This results in a loss of trust and more barriers and inequalities, and more engagement, or lack of engagement (Neill et al., 2023). Additionally, these challenges have the potential to become morally and ethically problematic by failing to provide culturally relevant practices. Wright's (2019) supplementary resource provides helpful guidance on the intersection of cultural humility and ABA. The resource offers specific examples and step-by-step recommendations. It is an extension of the literature because it includes specific strategies that practitioners can easily integrate into their work.</a:t>
            </a:r>
          </a:p>
          <a:p>
            <a:endParaRPr lang="en-US" dirty="0"/>
          </a:p>
        </p:txBody>
      </p:sp>
      <p:sp>
        <p:nvSpPr>
          <p:cNvPr id="4" name="Slide Number Placeholder 3"/>
          <p:cNvSpPr>
            <a:spLocks noGrp="1"/>
          </p:cNvSpPr>
          <p:nvPr>
            <p:ph type="sldNum" sz="quarter" idx="10"/>
          </p:nvPr>
        </p:nvSpPr>
        <p:spPr/>
        <p:txBody>
          <a:bodyPr/>
          <a:lstStyle/>
          <a:p>
            <a:fld id="{DB2C471C-9BAB-4938-A36D-060A177CAAFA}" type="slidenum">
              <a:rPr lang="en-US" smtClean="0"/>
              <a:t>5</a:t>
            </a:fld>
            <a:endParaRPr lang="en-US"/>
          </a:p>
        </p:txBody>
      </p:sp>
    </p:spTree>
    <p:extLst>
      <p:ext uri="{BB962C8B-B14F-4D97-AF65-F5344CB8AC3E}">
        <p14:creationId xmlns:p14="http://schemas.microsoft.com/office/powerpoint/2010/main" val="358927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practice of culturally humble ABA is dependent on several skills. These included the skill of self-awareness. Self-awareness is the ability to see how your own history, beliefs, and culture influence the judgments you make as a behavior analyst. Greater self-awareness of these influences can help behavior analysts make better judgments and can help avoid the imposition of personal values on the client (Fong et al. 2016). Another important skill for culturally humble practice is the ability to listen. This is important because if behavior analysts do not listen, they are not able to figure out what their clients and families are truly concerned about, what they prioritize and what they are interested in. This skill is also the ability to change the way you communicate, the way you do assessments, and the way you implement interventions in a manner that is appropriate to the culture (Fong et al. 2016). All of these skills bring a higher degree of dignity to the practice of ABA. </a:t>
            </a:r>
          </a:p>
          <a:p>
            <a:r>
              <a:rPr lang="en-US" sz="1200" b="1" kern="1200" dirty="0">
                <a:solidFill>
                  <a:schemeClr val="tx1"/>
                </a:solidFill>
                <a:effectLst/>
                <a:latin typeface="+mn-lt"/>
                <a:ea typeface="+mn-ea"/>
                <a:cs typeface="+mn-cs"/>
              </a:rPr>
              <a:t>Developing and Maintaining These Skills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Cultural humility takes substantial time and commitment to develop and sustain. Behavior Analysts can engage in reflective journaling or bias assessments to develop greater self-awareness. Active listening skills can be improved by practicing engagement exercises and activities that focus on the client’s perspective in the treatment planning process, such as role-playing (</a:t>
            </a:r>
            <a:r>
              <a:rPr lang="en-US" sz="1200" kern="1200" dirty="0" err="1">
                <a:solidFill>
                  <a:schemeClr val="tx1"/>
                </a:solidFill>
                <a:effectLst/>
                <a:latin typeface="+mn-lt"/>
                <a:ea typeface="+mn-ea"/>
                <a:cs typeface="+mn-cs"/>
              </a:rPr>
              <a:t>Conners</a:t>
            </a:r>
            <a:r>
              <a:rPr lang="en-US" sz="1200" kern="1200" dirty="0">
                <a:solidFill>
                  <a:schemeClr val="tx1"/>
                </a:solidFill>
                <a:effectLst/>
                <a:latin typeface="+mn-lt"/>
                <a:ea typeface="+mn-ea"/>
                <a:cs typeface="+mn-cs"/>
              </a:rPr>
              <a:t> &amp; </a:t>
            </a:r>
            <a:r>
              <a:rPr lang="en-US" sz="1200" kern="1200" dirty="0" err="1">
                <a:solidFill>
                  <a:schemeClr val="tx1"/>
                </a:solidFill>
                <a:effectLst/>
                <a:latin typeface="+mn-lt"/>
                <a:ea typeface="+mn-ea"/>
                <a:cs typeface="+mn-cs"/>
              </a:rPr>
              <a:t>Capell</a:t>
            </a:r>
            <a:r>
              <a:rPr lang="en-US" sz="1200" kern="1200" dirty="0">
                <a:solidFill>
                  <a:schemeClr val="tx1"/>
                </a:solidFill>
                <a:effectLst/>
                <a:latin typeface="+mn-lt"/>
                <a:ea typeface="+mn-ea"/>
                <a:cs typeface="+mn-cs"/>
              </a:rPr>
              <a:t>, 2021). To develop flexibility, analysts can engage in a variety of clinical activities to challenge their current ways of thinking and participate in culturally aware mentorship. </a:t>
            </a:r>
            <a:r>
              <a:rPr lang="en-US" sz="1200" kern="1200" dirty="0" err="1">
                <a:solidFill>
                  <a:schemeClr val="tx1"/>
                </a:solidFill>
                <a:effectLst/>
                <a:latin typeface="+mn-lt"/>
                <a:ea typeface="+mn-ea"/>
                <a:cs typeface="+mn-cs"/>
              </a:rPr>
              <a:t>Gatzunis</a:t>
            </a:r>
            <a:r>
              <a:rPr lang="en-US" sz="1200" kern="1200" dirty="0">
                <a:solidFill>
                  <a:schemeClr val="tx1"/>
                </a:solidFill>
                <a:effectLst/>
                <a:latin typeface="+mn-lt"/>
                <a:ea typeface="+mn-ea"/>
                <a:cs typeface="+mn-cs"/>
              </a:rPr>
              <a:t> et al. (2022) described an additional resource, which includes various reflective supervision and skill development activities to help practitioners develop greater cultural responsiveness.</a:t>
            </a:r>
          </a:p>
          <a:p>
            <a:endParaRPr lang="en-US" dirty="0"/>
          </a:p>
        </p:txBody>
      </p:sp>
      <p:sp>
        <p:nvSpPr>
          <p:cNvPr id="4" name="Slide Number Placeholder 3"/>
          <p:cNvSpPr>
            <a:spLocks noGrp="1"/>
          </p:cNvSpPr>
          <p:nvPr>
            <p:ph type="sldNum" sz="quarter" idx="10"/>
          </p:nvPr>
        </p:nvSpPr>
        <p:spPr/>
        <p:txBody>
          <a:bodyPr/>
          <a:lstStyle/>
          <a:p>
            <a:fld id="{DB2C471C-9BAB-4938-A36D-060A177CAAFA}" type="slidenum">
              <a:rPr lang="en-US" smtClean="0"/>
              <a:t>6</a:t>
            </a:fld>
            <a:endParaRPr lang="en-US"/>
          </a:p>
        </p:txBody>
      </p:sp>
    </p:spTree>
    <p:extLst>
      <p:ext uri="{BB962C8B-B14F-4D97-AF65-F5344CB8AC3E}">
        <p14:creationId xmlns:p14="http://schemas.microsoft.com/office/powerpoint/2010/main" val="1069001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Example 1: Integrating Family Cultural Values</a:t>
            </a:r>
          </a:p>
          <a:p>
            <a:r>
              <a:rPr lang="en-US" sz="1200" b="1" kern="1200" dirty="0">
                <a:solidFill>
                  <a:schemeClr val="tx1"/>
                </a:solidFill>
                <a:effectLst/>
                <a:latin typeface="+mn-lt"/>
                <a:ea typeface="+mn-ea"/>
                <a:cs typeface="+mn-cs"/>
              </a:rPr>
              <a:t>Verbal Response:</a:t>
            </a:r>
            <a:r>
              <a:rPr lang="en-US" sz="1200" kern="1200" dirty="0">
                <a:solidFill>
                  <a:schemeClr val="tx1"/>
                </a:solidFill>
                <a:effectLst/>
                <a:latin typeface="+mn-lt"/>
                <a:ea typeface="+mn-ea"/>
                <a:cs typeface="+mn-cs"/>
              </a:rPr>
              <a:t> “Thank you for communicating the value of your family’s traditions and your family’s values. It is a priority to your family that the family’s support plan communicates these ideas. What family traditions and family’s values would you like us to incorporate in our work?”</a:t>
            </a:r>
            <a:br>
              <a:rPr lang="en-US" sz="1200"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Action in Practice:</a:t>
            </a:r>
            <a:r>
              <a:rPr lang="en-US" sz="1200" kern="1200" dirty="0">
                <a:solidFill>
                  <a:schemeClr val="tx1"/>
                </a:solidFill>
                <a:effectLst/>
                <a:latin typeface="+mn-lt"/>
                <a:ea typeface="+mn-ea"/>
                <a:cs typeface="+mn-cs"/>
              </a:rPr>
              <a:t> A culturally humble response would aim to work with the family so that the intervention objectives would seamlessly integrate into the family’s culturally valued activities. For example, the family’s communication patterns and celebrations could be integrated into the family’s culturally valued activities. By adapting intervention methodologies, the family’s cultural value system would be preserved.</a:t>
            </a:r>
          </a:p>
          <a:p>
            <a:r>
              <a:rPr lang="en-US" sz="1200" b="1" kern="1200" dirty="0">
                <a:solidFill>
                  <a:schemeClr val="tx1"/>
                </a:solidFill>
                <a:effectLst/>
                <a:latin typeface="+mn-lt"/>
                <a:ea typeface="+mn-ea"/>
                <a:cs typeface="+mn-cs"/>
              </a:rPr>
              <a:t>Example 2: Supporting and Valuing Cultural Identity</a:t>
            </a:r>
          </a:p>
          <a:p>
            <a:r>
              <a:rPr lang="en-US" sz="1200" b="1" kern="1200" dirty="0">
                <a:solidFill>
                  <a:schemeClr val="tx1"/>
                </a:solidFill>
                <a:effectLst/>
                <a:latin typeface="+mn-lt"/>
                <a:ea typeface="+mn-ea"/>
                <a:cs typeface="+mn-cs"/>
              </a:rPr>
              <a:t>Verbal Response:</a:t>
            </a:r>
            <a:r>
              <a:rPr lang="en-US" sz="1200" kern="1200" dirty="0">
                <a:solidFill>
                  <a:schemeClr val="tx1"/>
                </a:solidFill>
                <a:effectLst/>
                <a:latin typeface="+mn-lt"/>
                <a:ea typeface="+mn-ea"/>
                <a:cs typeface="+mn-cs"/>
              </a:rPr>
              <a:t> “Thank you for sharing this concern with me. It is important to me to protect your child’s cultural identity. I want our work to protect and preserve your child’s identity. It is my belief that part of the intervention is providing your child with the opportunity to learn and practice new skills, while also preserving the values, customs, and experiences that your family holds dear.”</a:t>
            </a:r>
            <a:br>
              <a:rPr lang="en-US" sz="1200"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Action in Practice: </a:t>
            </a:r>
            <a:r>
              <a:rPr lang="en-US" sz="1200" kern="1200" dirty="0">
                <a:solidFill>
                  <a:schemeClr val="tx1"/>
                </a:solidFill>
                <a:effectLst/>
                <a:latin typeface="+mn-lt"/>
                <a:ea typeface="+mn-ea"/>
                <a:cs typeface="+mn-cs"/>
              </a:rPr>
              <a:t>It is important to work with the family to determine models of teaching, activities, and forms of reinforcement that honor the child’s cultural identity. Instruction will use, when possible, culturally relevant literature, music, and community and family traditions. Goals will be assessed in order to provide true participation and provide opportunities for the child to express themselves in a manner that will not promote behaviors that are contrary to the family and that will not meet the family’s cultural expectations. This will provide the child with a sense of cultural pride, identity, and belonging during the course of the intervention.</a:t>
            </a:r>
          </a:p>
          <a:p>
            <a:r>
              <a:rPr lang="en-US" sz="1200" b="1" kern="1200" dirty="0">
                <a:solidFill>
                  <a:schemeClr val="tx1"/>
                </a:solidFill>
                <a:effectLst/>
                <a:latin typeface="+mn-lt"/>
                <a:ea typeface="+mn-ea"/>
                <a:cs typeface="+mn-cs"/>
              </a:rPr>
              <a:t>Example 3: Increasing Flexibility Within ABA Services</a:t>
            </a:r>
          </a:p>
          <a:p>
            <a:r>
              <a:rPr lang="en-US" sz="1200" b="1" kern="1200" dirty="0">
                <a:solidFill>
                  <a:schemeClr val="tx1"/>
                </a:solidFill>
                <a:effectLst/>
                <a:latin typeface="+mn-lt"/>
                <a:ea typeface="+mn-ea"/>
                <a:cs typeface="+mn-cs"/>
              </a:rPr>
              <a:t>Verbal Response:</a:t>
            </a:r>
            <a:r>
              <a:rPr lang="en-US" sz="1200" kern="1200" dirty="0">
                <a:solidFill>
                  <a:schemeClr val="tx1"/>
                </a:solidFill>
                <a:effectLst/>
                <a:latin typeface="+mn-lt"/>
                <a:ea typeface="+mn-ea"/>
                <a:cs typeface="+mn-cs"/>
              </a:rPr>
              <a:t> “Thanks for sharing your concerns. I appreciate that some ABA approaches may seem overly structured for your family’s needs. I would like to collaborate to develop techniques that remain effective and structured, while being flexible enough to incorporate family routines, preferences, and cultural practices. ”</a:t>
            </a:r>
            <a:br>
              <a:rPr lang="en-US" sz="1200"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Action in Practice:</a:t>
            </a:r>
            <a:r>
              <a:rPr lang="en-US" sz="1200" kern="1200" dirty="0">
                <a:solidFill>
                  <a:schemeClr val="tx1"/>
                </a:solidFill>
                <a:effectLst/>
                <a:latin typeface="+mn-lt"/>
                <a:ea typeface="+mn-ea"/>
                <a:cs typeface="+mn-cs"/>
              </a:rPr>
              <a:t> Flexibility means modifying services to better align with the family’s lifestyle and cultural expectations. Parent training, communication, and interventions may be scheduled in such a way that they are congruent with family routines. Where participation of the family and joint family activities are of utmost importance, treatment objectives may be incorporated in family-centered activities as opposed to individual family-centered activities. This allows an analyst to maintain a position of evidence-based practice while demonstrating respect for the family’s culture and preferences.</a:t>
            </a:r>
          </a:p>
          <a:p>
            <a:endParaRPr lang="en-US" dirty="0"/>
          </a:p>
        </p:txBody>
      </p:sp>
      <p:sp>
        <p:nvSpPr>
          <p:cNvPr id="4" name="Slide Number Placeholder 3"/>
          <p:cNvSpPr>
            <a:spLocks noGrp="1"/>
          </p:cNvSpPr>
          <p:nvPr>
            <p:ph type="sldNum" sz="quarter" idx="10"/>
          </p:nvPr>
        </p:nvSpPr>
        <p:spPr/>
        <p:txBody>
          <a:bodyPr/>
          <a:lstStyle/>
          <a:p>
            <a:fld id="{DB2C471C-9BAB-4938-A36D-060A177CAAFA}" type="slidenum">
              <a:rPr lang="en-US" smtClean="0"/>
              <a:t>7</a:t>
            </a:fld>
            <a:endParaRPr lang="en-US"/>
          </a:p>
        </p:txBody>
      </p:sp>
    </p:spTree>
    <p:extLst>
      <p:ext uri="{BB962C8B-B14F-4D97-AF65-F5344CB8AC3E}">
        <p14:creationId xmlns:p14="http://schemas.microsoft.com/office/powerpoint/2010/main" val="13926024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digital toolkit applies culture and cultural humility to ethical ABA practice and provides examples and resources to strengthen practice. Culturally humble BCBAs continue to adapt services to better align with various cultural experiences and perspectives. The actions strengthen the trust of the clients and the families and improve the social validity and the likelihood of the goals and the outcomes being successful and sustained over time. The toolkit also shows that ignoring culture leads to the strengthening of inequities, the deterioration of relationships, and the ineffectiveness of interventions. When applied, cultural humility makes the practice of BCBAs from diverse professions and backgrounds more equitable, respectful, and always centered on the needs of the client and the family.</a:t>
            </a:r>
          </a:p>
          <a:p>
            <a:endParaRPr lang="en-US" dirty="0"/>
          </a:p>
        </p:txBody>
      </p:sp>
      <p:sp>
        <p:nvSpPr>
          <p:cNvPr id="4" name="Slide Number Placeholder 3"/>
          <p:cNvSpPr>
            <a:spLocks noGrp="1"/>
          </p:cNvSpPr>
          <p:nvPr>
            <p:ph type="sldNum" sz="quarter" idx="10"/>
          </p:nvPr>
        </p:nvSpPr>
        <p:spPr/>
        <p:txBody>
          <a:bodyPr/>
          <a:lstStyle/>
          <a:p>
            <a:fld id="{DB2C471C-9BAB-4938-A36D-060A177CAAFA}" type="slidenum">
              <a:rPr lang="en-US" smtClean="0"/>
              <a:t>8</a:t>
            </a:fld>
            <a:endParaRPr lang="en-US"/>
          </a:p>
        </p:txBody>
      </p:sp>
    </p:spTree>
    <p:extLst>
      <p:ext uri="{BB962C8B-B14F-4D97-AF65-F5344CB8AC3E}">
        <p14:creationId xmlns:p14="http://schemas.microsoft.com/office/powerpoint/2010/main" val="33715598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8"/>
            <a:ext cx="3077108" cy="276940"/>
          </a:xfrm>
          <a:prstGeom prst="rect">
            <a:avLst/>
          </a:prstGeom>
        </p:spPr>
      </p:pic>
      <p:sp>
        <p:nvSpPr>
          <p:cNvPr id="9" name="Rectangle 8"/>
          <p:cNvSpPr/>
          <p:nvPr/>
        </p:nvSpPr>
        <p:spPr bwMode="ltGray">
          <a:xfrm>
            <a:off x="6" y="2590081"/>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21" y="2590081"/>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42"/>
            <a:ext cx="8144134" cy="1117687"/>
          </a:xfrm>
        </p:spPr>
        <p:txBody>
          <a:bodyPr>
            <a:normAutofit/>
          </a:bodyPr>
          <a:lstStyle>
            <a:lvl1pPr marL="0" indent="0" algn="r">
              <a:buNone/>
              <a:defRPr sz="2000"/>
            </a:lvl1pPr>
            <a:lvl2pPr marL="457228" indent="0" algn="ctr">
              <a:buNone/>
              <a:defRPr sz="2000"/>
            </a:lvl2pPr>
            <a:lvl3pPr marL="914456" indent="0" algn="ctr">
              <a:buNone/>
              <a:defRPr sz="1800"/>
            </a:lvl3pPr>
            <a:lvl4pPr marL="1371686" indent="0" algn="ctr">
              <a:buNone/>
              <a:defRPr sz="1600"/>
            </a:lvl4pPr>
            <a:lvl5pPr marL="1828914" indent="0" algn="ctr">
              <a:buNone/>
              <a:defRPr sz="1600"/>
            </a:lvl5pPr>
            <a:lvl6pPr marL="2286143" indent="0" algn="ctr">
              <a:buNone/>
              <a:defRPr sz="1600"/>
            </a:lvl6pPr>
            <a:lvl7pPr marL="2743371" indent="0" algn="ctr">
              <a:buNone/>
              <a:defRPr sz="1600"/>
            </a:lvl7pPr>
            <a:lvl8pPr marL="3200600" indent="0" algn="ctr">
              <a:buNone/>
              <a:defRPr sz="1600"/>
            </a:lvl8pPr>
            <a:lvl9pPr marL="3657829"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486F57-8480-4D8F-97DD-A87D35554280}" type="datetime1">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1C09814D-5925-42AE-A8A2-C1DD68B968EA}" type="slidenum">
              <a:rPr lang="en-US" smtClean="0"/>
              <a:t>‹#›</a:t>
            </a:fld>
            <a:endParaRPr lang="en-US"/>
          </a:p>
        </p:txBody>
      </p:sp>
    </p:spTree>
    <p:extLst>
      <p:ext uri="{BB962C8B-B14F-4D97-AF65-F5344CB8AC3E}">
        <p14:creationId xmlns:p14="http://schemas.microsoft.com/office/powerpoint/2010/main" val="366030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31"/>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32" y="5929622"/>
            <a:ext cx="1602997" cy="144270"/>
          </a:xfrm>
          <a:prstGeom prst="rect">
            <a:avLst/>
          </a:prstGeom>
        </p:spPr>
      </p:pic>
      <p:sp>
        <p:nvSpPr>
          <p:cNvPr id="10" name="Rectangle 9"/>
          <p:cNvSpPr/>
          <p:nvPr/>
        </p:nvSpPr>
        <p:spPr bwMode="ltGray">
          <a:xfrm>
            <a:off x="0" y="4567991"/>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33" y="4567991"/>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8"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8"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28" indent="0">
              <a:buNone/>
              <a:defRPr sz="2800"/>
            </a:lvl2pPr>
            <a:lvl3pPr marL="914456" indent="0">
              <a:buNone/>
              <a:defRPr sz="2400"/>
            </a:lvl3pPr>
            <a:lvl4pPr marL="1371686" indent="0">
              <a:buNone/>
              <a:defRPr sz="2000"/>
            </a:lvl4pPr>
            <a:lvl5pPr marL="1828914" indent="0">
              <a:buNone/>
              <a:defRPr sz="2000"/>
            </a:lvl5pPr>
            <a:lvl6pPr marL="2286143" indent="0">
              <a:buNone/>
              <a:defRPr sz="2000"/>
            </a:lvl6pPr>
            <a:lvl7pPr marL="2743371" indent="0">
              <a:buNone/>
              <a:defRPr sz="2000"/>
            </a:lvl7pPr>
            <a:lvl8pPr marL="3200600" indent="0">
              <a:buNone/>
              <a:defRPr sz="2000"/>
            </a:lvl8pPr>
            <a:lvl9pPr marL="365782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6"/>
            <a:ext cx="9613862" cy="622971"/>
          </a:xfrm>
        </p:spPr>
        <p:txBody>
          <a:bodyPr/>
          <a:lstStyle>
            <a:lvl1pPr marL="0" indent="0">
              <a:buNone/>
              <a:defRPr sz="1600"/>
            </a:lvl1pPr>
            <a:lvl2pPr marL="457228" indent="0">
              <a:buNone/>
              <a:defRPr sz="1400"/>
            </a:lvl2pPr>
            <a:lvl3pPr marL="914456" indent="0">
              <a:buNone/>
              <a:defRPr sz="1200"/>
            </a:lvl3pPr>
            <a:lvl4pPr marL="1371686" indent="0">
              <a:buNone/>
              <a:defRPr sz="1000"/>
            </a:lvl4pPr>
            <a:lvl5pPr marL="1828914" indent="0">
              <a:buNone/>
              <a:defRPr sz="1000"/>
            </a:lvl5pPr>
            <a:lvl6pPr marL="2286143" indent="0">
              <a:buNone/>
              <a:defRPr sz="1000"/>
            </a:lvl6pPr>
            <a:lvl7pPr marL="2743371" indent="0">
              <a:buNone/>
              <a:defRPr sz="1000"/>
            </a:lvl7pPr>
            <a:lvl8pPr marL="3200600" indent="0">
              <a:buNone/>
              <a:defRPr sz="1000"/>
            </a:lvl8pPr>
            <a:lvl9pPr marL="365782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131EFDD-575F-4C4C-864B-5D6E6066707D}" type="datetime1">
              <a:rPr lang="en-US" smtClean="0"/>
              <a:t>6/13/2026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61" y="4711311"/>
            <a:ext cx="1154151" cy="1090789"/>
          </a:xfrm>
        </p:spPr>
        <p:txBody>
          <a:bodyPr/>
          <a:lstStyle/>
          <a:p>
            <a:fld id="{1C09814D-5925-42AE-A8A2-C1DD68B968EA}" type="slidenum">
              <a:rPr lang="en-US" smtClean="0"/>
              <a:t>‹#›</a:t>
            </a:fld>
            <a:endParaRPr lang="en-US"/>
          </a:p>
        </p:txBody>
      </p:sp>
    </p:spTree>
    <p:extLst>
      <p:ext uri="{BB962C8B-B14F-4D97-AF65-F5344CB8AC3E}">
        <p14:creationId xmlns:p14="http://schemas.microsoft.com/office/powerpoint/2010/main" val="4074653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31"/>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32" y="5929622"/>
            <a:ext cx="1602997" cy="144270"/>
          </a:xfrm>
          <a:prstGeom prst="rect">
            <a:avLst/>
          </a:prstGeom>
        </p:spPr>
      </p:pic>
      <p:sp>
        <p:nvSpPr>
          <p:cNvPr id="10" name="Rectangle 9"/>
          <p:cNvSpPr/>
          <p:nvPr/>
        </p:nvSpPr>
        <p:spPr bwMode="ltGray">
          <a:xfrm>
            <a:off x="0" y="4567991"/>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33" y="4567991"/>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600"/>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8" y="4711615"/>
            <a:ext cx="9613859" cy="1090789"/>
          </a:xfrm>
        </p:spPr>
        <p:txBody>
          <a:bodyPr anchor="ctr"/>
          <a:lstStyle>
            <a:lvl1pPr marL="0" indent="0">
              <a:buNone/>
              <a:defRPr sz="1600"/>
            </a:lvl1pPr>
            <a:lvl2pPr marL="457228" indent="0">
              <a:buNone/>
              <a:defRPr sz="1400"/>
            </a:lvl2pPr>
            <a:lvl3pPr marL="914456" indent="0">
              <a:buNone/>
              <a:defRPr sz="1200"/>
            </a:lvl3pPr>
            <a:lvl4pPr marL="1371686" indent="0">
              <a:buNone/>
              <a:defRPr sz="1000"/>
            </a:lvl4pPr>
            <a:lvl5pPr marL="1828914" indent="0">
              <a:buNone/>
              <a:defRPr sz="1000"/>
            </a:lvl5pPr>
            <a:lvl6pPr marL="2286143" indent="0">
              <a:buNone/>
              <a:defRPr sz="1000"/>
            </a:lvl6pPr>
            <a:lvl7pPr marL="2743371" indent="0">
              <a:buNone/>
              <a:defRPr sz="1000"/>
            </a:lvl7pPr>
            <a:lvl8pPr marL="3200600" indent="0">
              <a:buNone/>
              <a:defRPr sz="1000"/>
            </a:lvl8pPr>
            <a:lvl9pPr marL="365782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B8894EA-6D7D-4E6B-91C0-5E22505220FB}" type="datetime1">
              <a:rPr lang="en-US" smtClean="0"/>
              <a:t>6/13/2026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61" y="4711615"/>
            <a:ext cx="1154151" cy="1090789"/>
          </a:xfrm>
        </p:spPr>
        <p:txBody>
          <a:bodyPr/>
          <a:lstStyle/>
          <a:p>
            <a:fld id="{1C09814D-5925-42AE-A8A2-C1DD68B968EA}" type="slidenum">
              <a:rPr lang="en-US" smtClean="0"/>
              <a:t>‹#›</a:t>
            </a:fld>
            <a:endParaRPr lang="en-US"/>
          </a:p>
        </p:txBody>
      </p:sp>
    </p:spTree>
    <p:extLst>
      <p:ext uri="{BB962C8B-B14F-4D97-AF65-F5344CB8AC3E}">
        <p14:creationId xmlns:p14="http://schemas.microsoft.com/office/powerpoint/2010/main" val="8944435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31"/>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32" y="5929622"/>
            <a:ext cx="1602997" cy="144270"/>
          </a:xfrm>
          <a:prstGeom prst="rect">
            <a:avLst/>
          </a:prstGeom>
        </p:spPr>
      </p:pic>
      <p:sp>
        <p:nvSpPr>
          <p:cNvPr id="14" name="Rectangle 13"/>
          <p:cNvSpPr/>
          <p:nvPr/>
        </p:nvSpPr>
        <p:spPr bwMode="ltGray">
          <a:xfrm>
            <a:off x="0" y="4567991"/>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33" y="4567991"/>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62" y="609601"/>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94" y="3653379"/>
            <a:ext cx="8156579" cy="548968"/>
          </a:xfrm>
        </p:spPr>
        <p:txBody>
          <a:bodyPr anchor="t">
            <a:normAutofit/>
          </a:bodyPr>
          <a:lstStyle>
            <a:lvl1pPr marL="0" indent="0">
              <a:buNone/>
              <a:defRPr sz="1400"/>
            </a:lvl1pPr>
            <a:lvl2pPr marL="457228" indent="0">
              <a:buNone/>
              <a:defRPr sz="1400"/>
            </a:lvl2pPr>
            <a:lvl3pPr marL="914456" indent="0">
              <a:buNone/>
              <a:defRPr sz="1200"/>
            </a:lvl3pPr>
            <a:lvl4pPr marL="1371686" indent="0">
              <a:buNone/>
              <a:defRPr sz="1000"/>
            </a:lvl4pPr>
            <a:lvl5pPr marL="1828914" indent="0">
              <a:buNone/>
              <a:defRPr sz="1000"/>
            </a:lvl5pPr>
            <a:lvl6pPr marL="2286143" indent="0">
              <a:buNone/>
              <a:defRPr sz="1000"/>
            </a:lvl6pPr>
            <a:lvl7pPr marL="2743371" indent="0">
              <a:buNone/>
              <a:defRPr sz="1000"/>
            </a:lvl7pPr>
            <a:lvl8pPr marL="3200600" indent="0">
              <a:buNone/>
              <a:defRPr sz="1000"/>
            </a:lvl8pPr>
            <a:lvl9pPr marL="3657829" indent="0">
              <a:buNone/>
              <a:defRPr sz="1000"/>
            </a:lvl9pPr>
          </a:lstStyle>
          <a:p>
            <a:pPr lvl="0"/>
            <a:r>
              <a:rPr lang="en-US"/>
              <a:t>Edit Master text styles</a:t>
            </a:r>
          </a:p>
        </p:txBody>
      </p:sp>
      <p:sp>
        <p:nvSpPr>
          <p:cNvPr id="4" name="Text Placeholder 3"/>
          <p:cNvSpPr>
            <a:spLocks noGrp="1"/>
          </p:cNvSpPr>
          <p:nvPr>
            <p:ph type="body" sz="half" idx="2"/>
          </p:nvPr>
        </p:nvSpPr>
        <p:spPr>
          <a:xfrm>
            <a:off x="680328" y="4711615"/>
            <a:ext cx="9613859" cy="1090789"/>
          </a:xfrm>
        </p:spPr>
        <p:txBody>
          <a:bodyPr anchor="ctr">
            <a:normAutofit/>
          </a:bodyPr>
          <a:lstStyle>
            <a:lvl1pPr marL="0" indent="0">
              <a:buNone/>
              <a:defRPr sz="1600"/>
            </a:lvl1pPr>
            <a:lvl2pPr marL="457228" indent="0">
              <a:buNone/>
              <a:defRPr sz="1400"/>
            </a:lvl2pPr>
            <a:lvl3pPr marL="914456" indent="0">
              <a:buNone/>
              <a:defRPr sz="1200"/>
            </a:lvl3pPr>
            <a:lvl4pPr marL="1371686" indent="0">
              <a:buNone/>
              <a:defRPr sz="1000"/>
            </a:lvl4pPr>
            <a:lvl5pPr marL="1828914" indent="0">
              <a:buNone/>
              <a:defRPr sz="1000"/>
            </a:lvl5pPr>
            <a:lvl6pPr marL="2286143" indent="0">
              <a:buNone/>
              <a:defRPr sz="1000"/>
            </a:lvl6pPr>
            <a:lvl7pPr marL="2743371" indent="0">
              <a:buNone/>
              <a:defRPr sz="1000"/>
            </a:lvl7pPr>
            <a:lvl8pPr marL="3200600" indent="0">
              <a:buNone/>
              <a:defRPr sz="1000"/>
            </a:lvl8pPr>
            <a:lvl9pPr marL="365782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77BB9-2863-43E1-9E02-ABADCAEEC719}" type="datetime1">
              <a:rPr lang="en-US" smtClean="0"/>
              <a:t>6/13/2026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61" y="4709928"/>
            <a:ext cx="1154151" cy="1090789"/>
          </a:xfrm>
        </p:spPr>
        <p:txBody>
          <a:bodyPr/>
          <a:lstStyle/>
          <a:p>
            <a:fld id="{1C09814D-5925-42AE-A8A2-C1DD68B968EA}"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5"/>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0139878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31"/>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32" y="5929622"/>
            <a:ext cx="1602997" cy="144270"/>
          </a:xfrm>
          <a:prstGeom prst="rect">
            <a:avLst/>
          </a:prstGeom>
        </p:spPr>
      </p:pic>
      <p:sp>
        <p:nvSpPr>
          <p:cNvPr id="11" name="Rectangle 10"/>
          <p:cNvSpPr/>
          <p:nvPr/>
        </p:nvSpPr>
        <p:spPr bwMode="ltGray">
          <a:xfrm>
            <a:off x="0" y="4567991"/>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33" y="4567991"/>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8"/>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52"/>
            <a:ext cx="9613862" cy="502255"/>
          </a:xfrm>
        </p:spPr>
        <p:txBody>
          <a:bodyPr anchor="t"/>
          <a:lstStyle>
            <a:lvl1pPr marL="0" indent="0">
              <a:buNone/>
              <a:defRPr sz="1600"/>
            </a:lvl1pPr>
            <a:lvl2pPr marL="457228" indent="0">
              <a:buNone/>
              <a:defRPr sz="1400"/>
            </a:lvl2pPr>
            <a:lvl3pPr marL="914456" indent="0">
              <a:buNone/>
              <a:defRPr sz="1200"/>
            </a:lvl3pPr>
            <a:lvl4pPr marL="1371686" indent="0">
              <a:buNone/>
              <a:defRPr sz="1000"/>
            </a:lvl4pPr>
            <a:lvl5pPr marL="1828914" indent="0">
              <a:buNone/>
              <a:defRPr sz="1000"/>
            </a:lvl5pPr>
            <a:lvl6pPr marL="2286143" indent="0">
              <a:buNone/>
              <a:defRPr sz="1000"/>
            </a:lvl6pPr>
            <a:lvl7pPr marL="2743371" indent="0">
              <a:buNone/>
              <a:defRPr sz="1000"/>
            </a:lvl7pPr>
            <a:lvl8pPr marL="3200600" indent="0">
              <a:buNone/>
              <a:defRPr sz="1000"/>
            </a:lvl8pPr>
            <a:lvl9pPr marL="365782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CCE4658-F723-4010-B803-99101FD7D316}" type="datetime1">
              <a:rPr lang="en-US" smtClean="0"/>
              <a:t>6/13/2026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61" y="4709928"/>
            <a:ext cx="1154151" cy="1090789"/>
          </a:xfrm>
        </p:spPr>
        <p:txBody>
          <a:bodyPr/>
          <a:lstStyle/>
          <a:p>
            <a:fld id="{1C09814D-5925-42AE-A8A2-C1DD68B968EA}" type="slidenum">
              <a:rPr lang="en-US" smtClean="0"/>
              <a:t>‹#›</a:t>
            </a:fld>
            <a:endParaRPr lang="en-US"/>
          </a:p>
        </p:txBody>
      </p:sp>
    </p:spTree>
    <p:extLst>
      <p:ext uri="{BB962C8B-B14F-4D97-AF65-F5344CB8AC3E}">
        <p14:creationId xmlns:p14="http://schemas.microsoft.com/office/powerpoint/2010/main" val="11466106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32"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33"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9"/>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6"/>
            <a:ext cx="3070034" cy="576262"/>
          </a:xfrm>
        </p:spPr>
        <p:txBody>
          <a:bodyPr anchor="b">
            <a:noAutofit/>
          </a:bodyPr>
          <a:lstStyle>
            <a:lvl1pPr marL="0" indent="0">
              <a:buNone/>
              <a:defRPr sz="2400" b="0">
                <a:solidFill>
                  <a:schemeClr val="tx1"/>
                </a:solidFill>
              </a:defRPr>
            </a:lvl1pPr>
            <a:lvl2pPr marL="457228" indent="0">
              <a:buNone/>
              <a:defRPr sz="2000" b="1"/>
            </a:lvl2pPr>
            <a:lvl3pPr marL="914456" indent="0">
              <a:buNone/>
              <a:defRPr sz="1800" b="1"/>
            </a:lvl3pPr>
            <a:lvl4pPr marL="1371686" indent="0">
              <a:buNone/>
              <a:defRPr sz="1600" b="1"/>
            </a:lvl4pPr>
            <a:lvl5pPr marL="1828914" indent="0">
              <a:buNone/>
              <a:defRPr sz="1600" b="1"/>
            </a:lvl5pPr>
            <a:lvl6pPr marL="2286143" indent="0">
              <a:buNone/>
              <a:defRPr sz="1600" b="1"/>
            </a:lvl6pPr>
            <a:lvl7pPr marL="2743371" indent="0">
              <a:buNone/>
              <a:defRPr sz="1600" b="1"/>
            </a:lvl7pPr>
            <a:lvl8pPr marL="3200600" indent="0">
              <a:buNone/>
              <a:defRPr sz="1600" b="1"/>
            </a:lvl8pPr>
            <a:lvl9pPr marL="3657829"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6"/>
            <a:ext cx="3049702" cy="2913513"/>
          </a:xfrm>
        </p:spPr>
        <p:txBody>
          <a:bodyPr anchor="t">
            <a:normAutofit/>
          </a:bodyPr>
          <a:lstStyle>
            <a:lvl1pPr marL="0" indent="0">
              <a:buNone/>
              <a:defRPr sz="1400"/>
            </a:lvl1pPr>
            <a:lvl2pPr marL="457228" indent="0">
              <a:buNone/>
              <a:defRPr sz="1200"/>
            </a:lvl2pPr>
            <a:lvl3pPr marL="914456" indent="0">
              <a:buNone/>
              <a:defRPr sz="1000"/>
            </a:lvl3pPr>
            <a:lvl4pPr marL="1371686" indent="0">
              <a:buNone/>
              <a:defRPr sz="900"/>
            </a:lvl4pPr>
            <a:lvl5pPr marL="1828914" indent="0">
              <a:buNone/>
              <a:defRPr sz="900"/>
            </a:lvl5pPr>
            <a:lvl6pPr marL="2286143" indent="0">
              <a:buNone/>
              <a:defRPr sz="900"/>
            </a:lvl6pPr>
            <a:lvl7pPr marL="2743371" indent="0">
              <a:buNone/>
              <a:defRPr sz="900"/>
            </a:lvl7pPr>
            <a:lvl8pPr marL="3200600" indent="0">
              <a:buNone/>
              <a:defRPr sz="900"/>
            </a:lvl8pPr>
            <a:lvl9pPr marL="3657829"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6"/>
            <a:ext cx="3063240" cy="576262"/>
          </a:xfrm>
        </p:spPr>
        <p:txBody>
          <a:bodyPr anchor="b">
            <a:noAutofit/>
          </a:bodyPr>
          <a:lstStyle>
            <a:lvl1pPr marL="0" indent="0">
              <a:buNone/>
              <a:defRPr sz="2400" b="0">
                <a:solidFill>
                  <a:schemeClr val="tx1"/>
                </a:solidFill>
              </a:defRPr>
            </a:lvl1pPr>
            <a:lvl2pPr marL="457228" indent="0">
              <a:buNone/>
              <a:defRPr sz="2000" b="1"/>
            </a:lvl2pPr>
            <a:lvl3pPr marL="914456" indent="0">
              <a:buNone/>
              <a:defRPr sz="1800" b="1"/>
            </a:lvl3pPr>
            <a:lvl4pPr marL="1371686" indent="0">
              <a:buNone/>
              <a:defRPr sz="1600" b="1"/>
            </a:lvl4pPr>
            <a:lvl5pPr marL="1828914" indent="0">
              <a:buNone/>
              <a:defRPr sz="1600" b="1"/>
            </a:lvl5pPr>
            <a:lvl6pPr marL="2286143" indent="0">
              <a:buNone/>
              <a:defRPr sz="1600" b="1"/>
            </a:lvl6pPr>
            <a:lvl7pPr marL="2743371" indent="0">
              <a:buNone/>
              <a:defRPr sz="1600" b="1"/>
            </a:lvl7pPr>
            <a:lvl8pPr marL="3200600" indent="0">
              <a:buNone/>
              <a:defRPr sz="1600" b="1"/>
            </a:lvl8pPr>
            <a:lvl9pPr marL="3657829"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6"/>
            <a:ext cx="3063240" cy="2913513"/>
          </a:xfrm>
        </p:spPr>
        <p:txBody>
          <a:bodyPr anchor="t">
            <a:normAutofit/>
          </a:bodyPr>
          <a:lstStyle>
            <a:lvl1pPr marL="0" indent="0">
              <a:buNone/>
              <a:defRPr sz="1400"/>
            </a:lvl1pPr>
            <a:lvl2pPr marL="457228" indent="0">
              <a:buNone/>
              <a:defRPr sz="1200"/>
            </a:lvl2pPr>
            <a:lvl3pPr marL="914456" indent="0">
              <a:buNone/>
              <a:defRPr sz="1000"/>
            </a:lvl3pPr>
            <a:lvl4pPr marL="1371686" indent="0">
              <a:buNone/>
              <a:defRPr sz="900"/>
            </a:lvl4pPr>
            <a:lvl5pPr marL="1828914" indent="0">
              <a:buNone/>
              <a:defRPr sz="900"/>
            </a:lvl5pPr>
            <a:lvl6pPr marL="2286143" indent="0">
              <a:buNone/>
              <a:defRPr sz="900"/>
            </a:lvl6pPr>
            <a:lvl7pPr marL="2743371" indent="0">
              <a:buNone/>
              <a:defRPr sz="900"/>
            </a:lvl7pPr>
            <a:lvl8pPr marL="3200600" indent="0">
              <a:buNone/>
              <a:defRPr sz="900"/>
            </a:lvl8pPr>
            <a:lvl9pPr marL="3657829" indent="0">
              <a:buNone/>
              <a:defRPr sz="900"/>
            </a:lvl9pPr>
          </a:lstStyle>
          <a:p>
            <a:pPr lvl="0"/>
            <a:r>
              <a:rPr lang="en-US"/>
              <a:t>Edit Master text styles</a:t>
            </a:r>
          </a:p>
        </p:txBody>
      </p:sp>
      <p:sp>
        <p:nvSpPr>
          <p:cNvPr id="11" name="Text Placeholder 4"/>
          <p:cNvSpPr>
            <a:spLocks noGrp="1"/>
          </p:cNvSpPr>
          <p:nvPr>
            <p:ph type="body" sz="quarter" idx="13"/>
          </p:nvPr>
        </p:nvSpPr>
        <p:spPr>
          <a:xfrm>
            <a:off x="7224162" y="2336876"/>
            <a:ext cx="3070025" cy="576262"/>
          </a:xfrm>
        </p:spPr>
        <p:txBody>
          <a:bodyPr anchor="b">
            <a:noAutofit/>
          </a:bodyPr>
          <a:lstStyle>
            <a:lvl1pPr marL="0" indent="0">
              <a:buNone/>
              <a:defRPr sz="2400" b="0">
                <a:solidFill>
                  <a:schemeClr val="tx1"/>
                </a:solidFill>
              </a:defRPr>
            </a:lvl1pPr>
            <a:lvl2pPr marL="457228" indent="0">
              <a:buNone/>
              <a:defRPr sz="2000" b="1"/>
            </a:lvl2pPr>
            <a:lvl3pPr marL="914456" indent="0">
              <a:buNone/>
              <a:defRPr sz="1800" b="1"/>
            </a:lvl3pPr>
            <a:lvl4pPr marL="1371686" indent="0">
              <a:buNone/>
              <a:defRPr sz="1600" b="1"/>
            </a:lvl4pPr>
            <a:lvl5pPr marL="1828914" indent="0">
              <a:buNone/>
              <a:defRPr sz="1600" b="1"/>
            </a:lvl5pPr>
            <a:lvl6pPr marL="2286143" indent="0">
              <a:buNone/>
              <a:defRPr sz="1600" b="1"/>
            </a:lvl6pPr>
            <a:lvl7pPr marL="2743371" indent="0">
              <a:buNone/>
              <a:defRPr sz="1600" b="1"/>
            </a:lvl7pPr>
            <a:lvl8pPr marL="3200600" indent="0">
              <a:buNone/>
              <a:defRPr sz="1600" b="1"/>
            </a:lvl8pPr>
            <a:lvl9pPr marL="3657829"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62" y="3022676"/>
            <a:ext cx="3070025" cy="2913513"/>
          </a:xfrm>
        </p:spPr>
        <p:txBody>
          <a:bodyPr anchor="t">
            <a:normAutofit/>
          </a:bodyPr>
          <a:lstStyle>
            <a:lvl1pPr marL="0" indent="0">
              <a:buNone/>
              <a:defRPr sz="1400"/>
            </a:lvl1pPr>
            <a:lvl2pPr marL="457228" indent="0">
              <a:buNone/>
              <a:defRPr sz="1200"/>
            </a:lvl2pPr>
            <a:lvl3pPr marL="914456" indent="0">
              <a:buNone/>
              <a:defRPr sz="1000"/>
            </a:lvl3pPr>
            <a:lvl4pPr marL="1371686" indent="0">
              <a:buNone/>
              <a:defRPr sz="900"/>
            </a:lvl4pPr>
            <a:lvl5pPr marL="1828914" indent="0">
              <a:buNone/>
              <a:defRPr sz="900"/>
            </a:lvl5pPr>
            <a:lvl6pPr marL="2286143" indent="0">
              <a:buNone/>
              <a:defRPr sz="900"/>
            </a:lvl6pPr>
            <a:lvl7pPr marL="2743371" indent="0">
              <a:buNone/>
              <a:defRPr sz="900"/>
            </a:lvl7pPr>
            <a:lvl8pPr marL="3200600" indent="0">
              <a:buNone/>
              <a:defRPr sz="900"/>
            </a:lvl8pPr>
            <a:lvl9pPr marL="3657829"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B7D29B8F-8C0C-49F1-B3F2-75486CD6CEC3}" type="datetime1">
              <a:rPr lang="en-US" smtClean="0"/>
              <a:t>6/13/2026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09814D-5925-42AE-A8A2-C1DD68B968EA}" type="slidenum">
              <a:rPr lang="en-US" smtClean="0"/>
              <a:t>‹#›</a:t>
            </a:fld>
            <a:endParaRPr lang="en-US"/>
          </a:p>
        </p:txBody>
      </p:sp>
    </p:spTree>
    <p:extLst>
      <p:ext uri="{BB962C8B-B14F-4D97-AF65-F5344CB8AC3E}">
        <p14:creationId xmlns:p14="http://schemas.microsoft.com/office/powerpoint/2010/main" val="10965679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32"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33"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9"/>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24" y="4297503"/>
            <a:ext cx="3049705" cy="576262"/>
          </a:xfrm>
        </p:spPr>
        <p:txBody>
          <a:bodyPr anchor="b">
            <a:noAutofit/>
          </a:bodyPr>
          <a:lstStyle>
            <a:lvl1pPr marL="0" indent="0">
              <a:buNone/>
              <a:defRPr sz="2400" b="0">
                <a:solidFill>
                  <a:schemeClr val="tx1"/>
                </a:solidFill>
              </a:defRPr>
            </a:lvl1pPr>
            <a:lvl2pPr marL="457228" indent="0">
              <a:buNone/>
              <a:defRPr sz="2000" b="1"/>
            </a:lvl2pPr>
            <a:lvl3pPr marL="914456" indent="0">
              <a:buNone/>
              <a:defRPr sz="1800" b="1"/>
            </a:lvl3pPr>
            <a:lvl4pPr marL="1371686" indent="0">
              <a:buNone/>
              <a:defRPr sz="1600" b="1"/>
            </a:lvl4pPr>
            <a:lvl5pPr marL="1828914" indent="0">
              <a:buNone/>
              <a:defRPr sz="1600" b="1"/>
            </a:lvl5pPr>
            <a:lvl6pPr marL="2286143" indent="0">
              <a:buNone/>
              <a:defRPr sz="1600" b="1"/>
            </a:lvl6pPr>
            <a:lvl7pPr marL="2743371" indent="0">
              <a:buNone/>
              <a:defRPr sz="1600" b="1"/>
            </a:lvl7pPr>
            <a:lvl8pPr marL="3200600" indent="0">
              <a:buNone/>
              <a:defRPr sz="1600" b="1"/>
            </a:lvl8pPr>
            <a:lvl9pPr marL="3657829"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24"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28" indent="0">
              <a:buNone/>
              <a:defRPr sz="1600"/>
            </a:lvl2pPr>
            <a:lvl3pPr marL="914456" indent="0">
              <a:buNone/>
              <a:defRPr sz="1600"/>
            </a:lvl3pPr>
            <a:lvl4pPr marL="1371686" indent="0">
              <a:buNone/>
              <a:defRPr sz="1600"/>
            </a:lvl4pPr>
            <a:lvl5pPr marL="1828914" indent="0">
              <a:buNone/>
              <a:defRPr sz="1600"/>
            </a:lvl5pPr>
            <a:lvl6pPr marL="2286143" indent="0">
              <a:buNone/>
              <a:defRPr sz="1600"/>
            </a:lvl6pPr>
            <a:lvl7pPr marL="2743371" indent="0">
              <a:buNone/>
              <a:defRPr sz="1600"/>
            </a:lvl7pPr>
            <a:lvl8pPr marL="3200600" indent="0">
              <a:buNone/>
              <a:defRPr sz="1600"/>
            </a:lvl8pPr>
            <a:lvl9pPr marL="3657829"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24" y="4873765"/>
            <a:ext cx="3049705" cy="1062422"/>
          </a:xfrm>
        </p:spPr>
        <p:txBody>
          <a:bodyPr anchor="t">
            <a:normAutofit/>
          </a:bodyPr>
          <a:lstStyle>
            <a:lvl1pPr marL="0" indent="0">
              <a:buNone/>
              <a:defRPr sz="1400"/>
            </a:lvl1pPr>
            <a:lvl2pPr marL="457228" indent="0">
              <a:buNone/>
              <a:defRPr sz="1200"/>
            </a:lvl2pPr>
            <a:lvl3pPr marL="914456" indent="0">
              <a:buNone/>
              <a:defRPr sz="1000"/>
            </a:lvl3pPr>
            <a:lvl4pPr marL="1371686" indent="0">
              <a:buNone/>
              <a:defRPr sz="900"/>
            </a:lvl4pPr>
            <a:lvl5pPr marL="1828914" indent="0">
              <a:buNone/>
              <a:defRPr sz="900"/>
            </a:lvl5pPr>
            <a:lvl6pPr marL="2286143" indent="0">
              <a:buNone/>
              <a:defRPr sz="900"/>
            </a:lvl6pPr>
            <a:lvl7pPr marL="2743371" indent="0">
              <a:buNone/>
              <a:defRPr sz="900"/>
            </a:lvl7pPr>
            <a:lvl8pPr marL="3200600" indent="0">
              <a:buNone/>
              <a:defRPr sz="900"/>
            </a:lvl8pPr>
            <a:lvl9pPr marL="3657829"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28" indent="0">
              <a:buNone/>
              <a:defRPr sz="2000" b="1"/>
            </a:lvl2pPr>
            <a:lvl3pPr marL="914456" indent="0">
              <a:buNone/>
              <a:defRPr sz="1800" b="1"/>
            </a:lvl3pPr>
            <a:lvl4pPr marL="1371686" indent="0">
              <a:buNone/>
              <a:defRPr sz="1600" b="1"/>
            </a:lvl4pPr>
            <a:lvl5pPr marL="1828914" indent="0">
              <a:buNone/>
              <a:defRPr sz="1600" b="1"/>
            </a:lvl5pPr>
            <a:lvl6pPr marL="2286143" indent="0">
              <a:buNone/>
              <a:defRPr sz="1600" b="1"/>
            </a:lvl6pPr>
            <a:lvl7pPr marL="2743371" indent="0">
              <a:buNone/>
              <a:defRPr sz="1600" b="1"/>
            </a:lvl7pPr>
            <a:lvl8pPr marL="3200600" indent="0">
              <a:buNone/>
              <a:defRPr sz="1600" b="1"/>
            </a:lvl8pPr>
            <a:lvl9pPr marL="3657829"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28" indent="0">
              <a:buNone/>
              <a:defRPr sz="1600"/>
            </a:lvl2pPr>
            <a:lvl3pPr marL="914456" indent="0">
              <a:buNone/>
              <a:defRPr sz="1600"/>
            </a:lvl3pPr>
            <a:lvl4pPr marL="1371686" indent="0">
              <a:buNone/>
              <a:defRPr sz="1600"/>
            </a:lvl4pPr>
            <a:lvl5pPr marL="1828914" indent="0">
              <a:buNone/>
              <a:defRPr sz="1600"/>
            </a:lvl5pPr>
            <a:lvl6pPr marL="2286143" indent="0">
              <a:buNone/>
              <a:defRPr sz="1600"/>
            </a:lvl6pPr>
            <a:lvl7pPr marL="2743371" indent="0">
              <a:buNone/>
              <a:defRPr sz="1600"/>
            </a:lvl7pPr>
            <a:lvl8pPr marL="3200600" indent="0">
              <a:buNone/>
              <a:defRPr sz="1600"/>
            </a:lvl8pPr>
            <a:lvl9pPr marL="3657829"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23" y="4873764"/>
            <a:ext cx="3067297" cy="1062422"/>
          </a:xfrm>
        </p:spPr>
        <p:txBody>
          <a:bodyPr anchor="t">
            <a:normAutofit/>
          </a:bodyPr>
          <a:lstStyle>
            <a:lvl1pPr marL="0" indent="0">
              <a:buNone/>
              <a:defRPr sz="1400"/>
            </a:lvl1pPr>
            <a:lvl2pPr marL="457228" indent="0">
              <a:buNone/>
              <a:defRPr sz="1200"/>
            </a:lvl2pPr>
            <a:lvl3pPr marL="914456" indent="0">
              <a:buNone/>
              <a:defRPr sz="1000"/>
            </a:lvl3pPr>
            <a:lvl4pPr marL="1371686" indent="0">
              <a:buNone/>
              <a:defRPr sz="900"/>
            </a:lvl4pPr>
            <a:lvl5pPr marL="1828914" indent="0">
              <a:buNone/>
              <a:defRPr sz="900"/>
            </a:lvl5pPr>
            <a:lvl6pPr marL="2286143" indent="0">
              <a:buNone/>
              <a:defRPr sz="900"/>
            </a:lvl6pPr>
            <a:lvl7pPr marL="2743371" indent="0">
              <a:buNone/>
              <a:defRPr sz="900"/>
            </a:lvl7pPr>
            <a:lvl8pPr marL="3200600" indent="0">
              <a:buNone/>
              <a:defRPr sz="900"/>
            </a:lvl8pPr>
            <a:lvl9pPr marL="3657829" indent="0">
              <a:buNone/>
              <a:defRPr sz="900"/>
            </a:lvl9pPr>
          </a:lstStyle>
          <a:p>
            <a:pPr lvl="0"/>
            <a:r>
              <a:rPr lang="en-US"/>
              <a:t>Edit Master text styles</a:t>
            </a:r>
          </a:p>
        </p:txBody>
      </p:sp>
      <p:sp>
        <p:nvSpPr>
          <p:cNvPr id="25" name="Text Placeholder 4"/>
          <p:cNvSpPr>
            <a:spLocks noGrp="1"/>
          </p:cNvSpPr>
          <p:nvPr>
            <p:ph type="body" sz="quarter" idx="13"/>
          </p:nvPr>
        </p:nvSpPr>
        <p:spPr>
          <a:xfrm>
            <a:off x="7230684" y="4297503"/>
            <a:ext cx="3063505" cy="576262"/>
          </a:xfrm>
        </p:spPr>
        <p:txBody>
          <a:bodyPr anchor="b">
            <a:noAutofit/>
          </a:bodyPr>
          <a:lstStyle>
            <a:lvl1pPr marL="0" indent="0">
              <a:buNone/>
              <a:defRPr sz="2400" b="0">
                <a:solidFill>
                  <a:schemeClr val="tx1"/>
                </a:solidFill>
              </a:defRPr>
            </a:lvl1pPr>
            <a:lvl2pPr marL="457228" indent="0">
              <a:buNone/>
              <a:defRPr sz="2000" b="1"/>
            </a:lvl2pPr>
            <a:lvl3pPr marL="914456" indent="0">
              <a:buNone/>
              <a:defRPr sz="1800" b="1"/>
            </a:lvl3pPr>
            <a:lvl4pPr marL="1371686" indent="0">
              <a:buNone/>
              <a:defRPr sz="1600" b="1"/>
            </a:lvl4pPr>
            <a:lvl5pPr marL="1828914" indent="0">
              <a:buNone/>
              <a:defRPr sz="1600" b="1"/>
            </a:lvl5pPr>
            <a:lvl6pPr marL="2286143" indent="0">
              <a:buNone/>
              <a:defRPr sz="1600" b="1"/>
            </a:lvl6pPr>
            <a:lvl7pPr marL="2743371" indent="0">
              <a:buNone/>
              <a:defRPr sz="1600" b="1"/>
            </a:lvl7pPr>
            <a:lvl8pPr marL="3200600" indent="0">
              <a:buNone/>
              <a:defRPr sz="1600" b="1"/>
            </a:lvl8pPr>
            <a:lvl9pPr marL="3657829"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83"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28" indent="0">
              <a:buNone/>
              <a:defRPr sz="1600"/>
            </a:lvl2pPr>
            <a:lvl3pPr marL="914456" indent="0">
              <a:buNone/>
              <a:defRPr sz="1600"/>
            </a:lvl3pPr>
            <a:lvl4pPr marL="1371686" indent="0">
              <a:buNone/>
              <a:defRPr sz="1600"/>
            </a:lvl4pPr>
            <a:lvl5pPr marL="1828914" indent="0">
              <a:buNone/>
              <a:defRPr sz="1600"/>
            </a:lvl5pPr>
            <a:lvl6pPr marL="2286143" indent="0">
              <a:buNone/>
              <a:defRPr sz="1600"/>
            </a:lvl6pPr>
            <a:lvl7pPr marL="2743371" indent="0">
              <a:buNone/>
              <a:defRPr sz="1600"/>
            </a:lvl7pPr>
            <a:lvl8pPr marL="3200600" indent="0">
              <a:buNone/>
              <a:defRPr sz="1600"/>
            </a:lvl8pPr>
            <a:lvl9pPr marL="3657829"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9" y="4873762"/>
            <a:ext cx="3067563" cy="1062422"/>
          </a:xfrm>
        </p:spPr>
        <p:txBody>
          <a:bodyPr anchor="t">
            <a:normAutofit/>
          </a:bodyPr>
          <a:lstStyle>
            <a:lvl1pPr marL="0" indent="0">
              <a:buNone/>
              <a:defRPr sz="1400"/>
            </a:lvl1pPr>
            <a:lvl2pPr marL="457228" indent="0">
              <a:buNone/>
              <a:defRPr sz="1200"/>
            </a:lvl2pPr>
            <a:lvl3pPr marL="914456" indent="0">
              <a:buNone/>
              <a:defRPr sz="1000"/>
            </a:lvl3pPr>
            <a:lvl4pPr marL="1371686" indent="0">
              <a:buNone/>
              <a:defRPr sz="900"/>
            </a:lvl4pPr>
            <a:lvl5pPr marL="1828914" indent="0">
              <a:buNone/>
              <a:defRPr sz="900"/>
            </a:lvl5pPr>
            <a:lvl6pPr marL="2286143" indent="0">
              <a:buNone/>
              <a:defRPr sz="900"/>
            </a:lvl6pPr>
            <a:lvl7pPr marL="2743371" indent="0">
              <a:buNone/>
              <a:defRPr sz="900"/>
            </a:lvl7pPr>
            <a:lvl8pPr marL="3200600" indent="0">
              <a:buNone/>
              <a:defRPr sz="900"/>
            </a:lvl8pPr>
            <a:lvl9pPr marL="3657829"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2D9329A7-E305-4CFA-8C45-D1D47A77CEFC}" type="datetime1">
              <a:rPr lang="en-US" smtClean="0"/>
              <a:t>6/13/2026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09814D-5925-42AE-A8A2-C1DD68B968EA}" type="slidenum">
              <a:rPr lang="en-US" smtClean="0"/>
              <a:t>‹#›</a:t>
            </a:fld>
            <a:endParaRPr lang="en-US"/>
          </a:p>
        </p:txBody>
      </p:sp>
    </p:spTree>
    <p:extLst>
      <p:ext uri="{BB962C8B-B14F-4D97-AF65-F5344CB8AC3E}">
        <p14:creationId xmlns:p14="http://schemas.microsoft.com/office/powerpoint/2010/main" val="8793682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32"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33"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5CEFF4-26ED-4527-8528-AA4E532C0730}" type="datetime1">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9814D-5925-42AE-A8A2-C1DD68B968EA}" type="slidenum">
              <a:rPr lang="en-US" smtClean="0"/>
              <a:t>‹#›</a:t>
            </a:fld>
            <a:endParaRPr lang="en-US"/>
          </a:p>
        </p:txBody>
      </p:sp>
    </p:spTree>
    <p:extLst>
      <p:ext uri="{BB962C8B-B14F-4D97-AF65-F5344CB8AC3E}">
        <p14:creationId xmlns:p14="http://schemas.microsoft.com/office/powerpoint/2010/main" val="10718606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8"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600"/>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600"/>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90"/>
            <a:ext cx="2743200" cy="365125"/>
          </a:xfrm>
        </p:spPr>
        <p:txBody>
          <a:bodyPr/>
          <a:lstStyle/>
          <a:p>
            <a:fld id="{B559B813-0690-431A-A6E2-8890C48C6C4C}" type="datetime1">
              <a:rPr lang="en-US" smtClean="0"/>
              <a:t>6/13/2026</a:t>
            </a:fld>
            <a:endParaRPr lang="en-US"/>
          </a:p>
        </p:txBody>
      </p:sp>
      <p:sp>
        <p:nvSpPr>
          <p:cNvPr id="5" name="Footer Placeholder 4"/>
          <p:cNvSpPr>
            <a:spLocks noGrp="1"/>
          </p:cNvSpPr>
          <p:nvPr>
            <p:ph type="ftr" sz="quarter" idx="11"/>
          </p:nvPr>
        </p:nvSpPr>
        <p:spPr>
          <a:xfrm>
            <a:off x="680327" y="5936191"/>
            <a:ext cx="6126805" cy="365125"/>
          </a:xfrm>
        </p:spPr>
        <p:txBody>
          <a:bodyPr/>
          <a:lstStyle/>
          <a:p>
            <a:endParaRPr lang="en-US"/>
          </a:p>
        </p:txBody>
      </p:sp>
      <p:sp>
        <p:nvSpPr>
          <p:cNvPr id="6" name="Slide Number Placeholder 5"/>
          <p:cNvSpPr>
            <a:spLocks noGrp="1"/>
          </p:cNvSpPr>
          <p:nvPr>
            <p:ph type="sldNum" sz="quarter" idx="12"/>
          </p:nvPr>
        </p:nvSpPr>
        <p:spPr>
          <a:xfrm>
            <a:off x="10097556" y="5398636"/>
            <a:ext cx="1154151" cy="1090789"/>
          </a:xfrm>
        </p:spPr>
        <p:txBody>
          <a:bodyPr anchor="t"/>
          <a:lstStyle>
            <a:lvl1pPr algn="ctr">
              <a:defRPr/>
            </a:lvl1pPr>
          </a:lstStyle>
          <a:p>
            <a:fld id="{1C09814D-5925-42AE-A8A2-C1DD68B968EA}" type="slidenum">
              <a:rPr lang="en-US" smtClean="0"/>
              <a:t>‹#›</a:t>
            </a:fld>
            <a:endParaRPr lang="en-US"/>
          </a:p>
        </p:txBody>
      </p:sp>
    </p:spTree>
    <p:extLst>
      <p:ext uri="{BB962C8B-B14F-4D97-AF65-F5344CB8AC3E}">
        <p14:creationId xmlns:p14="http://schemas.microsoft.com/office/powerpoint/2010/main" val="1957515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32"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33"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075AE7-70FB-48F5-B3E5-7FEF92690B4C}" type="datetime1">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09814D-5925-42AE-A8A2-C1DD68B968EA}" type="slidenum">
              <a:rPr lang="en-US" smtClean="0"/>
              <a:t>‹#›</a:t>
            </a:fld>
            <a:endParaRPr lang="en-US"/>
          </a:p>
        </p:txBody>
      </p:sp>
    </p:spTree>
    <p:extLst>
      <p:ext uri="{BB962C8B-B14F-4D97-AF65-F5344CB8AC3E}">
        <p14:creationId xmlns:p14="http://schemas.microsoft.com/office/powerpoint/2010/main" val="1612273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30"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31"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28" indent="0">
              <a:buNone/>
              <a:defRPr sz="2000">
                <a:solidFill>
                  <a:schemeClr val="tx1">
                    <a:tint val="75000"/>
                  </a:schemeClr>
                </a:solidFill>
              </a:defRPr>
            </a:lvl2pPr>
            <a:lvl3pPr marL="914456" indent="0">
              <a:buNone/>
              <a:defRPr sz="1800">
                <a:solidFill>
                  <a:schemeClr val="tx1">
                    <a:tint val="75000"/>
                  </a:schemeClr>
                </a:solidFill>
              </a:defRPr>
            </a:lvl3pPr>
            <a:lvl4pPr marL="1371686" indent="0">
              <a:buNone/>
              <a:defRPr sz="1600">
                <a:solidFill>
                  <a:schemeClr val="tx1">
                    <a:tint val="75000"/>
                  </a:schemeClr>
                </a:solidFill>
              </a:defRPr>
            </a:lvl4pPr>
            <a:lvl5pPr marL="1828914" indent="0">
              <a:buNone/>
              <a:defRPr sz="1600">
                <a:solidFill>
                  <a:schemeClr val="tx1">
                    <a:tint val="75000"/>
                  </a:schemeClr>
                </a:solidFill>
              </a:defRPr>
            </a:lvl5pPr>
            <a:lvl6pPr marL="2286143" indent="0">
              <a:buNone/>
              <a:defRPr sz="1600">
                <a:solidFill>
                  <a:schemeClr val="tx1">
                    <a:tint val="75000"/>
                  </a:schemeClr>
                </a:solidFill>
              </a:defRPr>
            </a:lvl6pPr>
            <a:lvl7pPr marL="2743371" indent="0">
              <a:buNone/>
              <a:defRPr sz="1600">
                <a:solidFill>
                  <a:schemeClr val="tx1">
                    <a:tint val="75000"/>
                  </a:schemeClr>
                </a:solidFill>
              </a:defRPr>
            </a:lvl7pPr>
            <a:lvl8pPr marL="3200600" indent="0">
              <a:buNone/>
              <a:defRPr sz="1600">
                <a:solidFill>
                  <a:schemeClr val="tx1">
                    <a:tint val="75000"/>
                  </a:schemeClr>
                </a:solidFill>
              </a:defRPr>
            </a:lvl8pPr>
            <a:lvl9pPr marL="3657829"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524583F-F407-4353-AE39-FCCAD9E8A8FF}" type="datetime1">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61" y="2869896"/>
            <a:ext cx="1154151" cy="1090789"/>
          </a:xfrm>
        </p:spPr>
        <p:txBody>
          <a:bodyPr/>
          <a:lstStyle/>
          <a:p>
            <a:fld id="{1C09814D-5925-42AE-A8A2-C1DD68B968EA}" type="slidenum">
              <a:rPr lang="en-US" smtClean="0"/>
              <a:t>‹#›</a:t>
            </a:fld>
            <a:endParaRPr lang="en-US"/>
          </a:p>
        </p:txBody>
      </p:sp>
    </p:spTree>
    <p:extLst>
      <p:ext uri="{BB962C8B-B14F-4D97-AF65-F5344CB8AC3E}">
        <p14:creationId xmlns:p14="http://schemas.microsoft.com/office/powerpoint/2010/main" val="1532260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32"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33"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3E8287-B471-460E-BCA4-DAF68DBDFEFA}" type="datetime1">
              <a:rPr lang="en-US" smtClean="0"/>
              <a:t>6/13/2026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09814D-5925-42AE-A8A2-C1DD68B968EA}" type="slidenum">
              <a:rPr lang="en-US" smtClean="0"/>
              <a:t>‹#›</a:t>
            </a:fld>
            <a:endParaRPr lang="en-US"/>
          </a:p>
        </p:txBody>
      </p:sp>
    </p:spTree>
    <p:extLst>
      <p:ext uri="{BB962C8B-B14F-4D97-AF65-F5344CB8AC3E}">
        <p14:creationId xmlns:p14="http://schemas.microsoft.com/office/powerpoint/2010/main" val="3613207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32"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33"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5" y="753232"/>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3" y="2336873"/>
            <a:ext cx="4472327" cy="693135"/>
          </a:xfrm>
        </p:spPr>
        <p:txBody>
          <a:bodyPr anchor="b"/>
          <a:lstStyle>
            <a:lvl1pPr marL="0" indent="0">
              <a:buNone/>
              <a:defRPr sz="2400" b="1"/>
            </a:lvl1pPr>
            <a:lvl2pPr marL="457228" indent="0">
              <a:buNone/>
              <a:defRPr sz="2000" b="1"/>
            </a:lvl2pPr>
            <a:lvl3pPr marL="914456" indent="0">
              <a:buNone/>
              <a:defRPr sz="1800" b="1"/>
            </a:lvl3pPr>
            <a:lvl4pPr marL="1371686" indent="0">
              <a:buNone/>
              <a:defRPr sz="1600" b="1"/>
            </a:lvl4pPr>
            <a:lvl5pPr marL="1828914" indent="0">
              <a:buNone/>
              <a:defRPr sz="1600" b="1"/>
            </a:lvl5pPr>
            <a:lvl6pPr marL="2286143" indent="0">
              <a:buNone/>
              <a:defRPr sz="1600" b="1"/>
            </a:lvl6pPr>
            <a:lvl7pPr marL="2743371" indent="0">
              <a:buNone/>
              <a:defRPr sz="1600" b="1"/>
            </a:lvl7pPr>
            <a:lvl8pPr marL="3200600" indent="0">
              <a:buNone/>
              <a:defRPr sz="1600" b="1"/>
            </a:lvl8pPr>
            <a:lvl9pPr marL="3657829" indent="0">
              <a:buNone/>
              <a:defRPr sz="1600" b="1"/>
            </a:lvl9pPr>
          </a:lstStyle>
          <a:p>
            <a:pPr lvl="0"/>
            <a:r>
              <a:rPr lang="en-US"/>
              <a:t>Edit Master text styles</a:t>
            </a:r>
          </a:p>
        </p:txBody>
      </p:sp>
      <p:sp>
        <p:nvSpPr>
          <p:cNvPr id="4" name="Content Placeholder 3"/>
          <p:cNvSpPr>
            <a:spLocks noGrp="1"/>
          </p:cNvSpPr>
          <p:nvPr>
            <p:ph sz="half" idx="2"/>
          </p:nvPr>
        </p:nvSpPr>
        <p:spPr>
          <a:xfrm>
            <a:off x="680328"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28" indent="0">
              <a:buNone/>
              <a:defRPr sz="2000" b="1"/>
            </a:lvl2pPr>
            <a:lvl3pPr marL="914456" indent="0">
              <a:buNone/>
              <a:defRPr sz="1800" b="1"/>
            </a:lvl3pPr>
            <a:lvl4pPr marL="1371686" indent="0">
              <a:buNone/>
              <a:defRPr sz="1600" b="1"/>
            </a:lvl4pPr>
            <a:lvl5pPr marL="1828914" indent="0">
              <a:buNone/>
              <a:defRPr sz="1600" b="1"/>
            </a:lvl5pPr>
            <a:lvl6pPr marL="2286143" indent="0">
              <a:buNone/>
              <a:defRPr sz="1600" b="1"/>
            </a:lvl6pPr>
            <a:lvl7pPr marL="2743371" indent="0">
              <a:buNone/>
              <a:defRPr sz="1600" b="1"/>
            </a:lvl7pPr>
            <a:lvl8pPr marL="3200600" indent="0">
              <a:buNone/>
              <a:defRPr sz="1600" b="1"/>
            </a:lvl8pPr>
            <a:lvl9pPr marL="3657829" indent="0">
              <a:buNone/>
              <a:defRPr sz="1600" b="1"/>
            </a:lvl9pPr>
          </a:lstStyle>
          <a:p>
            <a:pPr lvl="0"/>
            <a:r>
              <a:rPr lang="en-US"/>
              <a:t>Edit Master text styles</a:t>
            </a:r>
          </a:p>
        </p:txBody>
      </p:sp>
      <p:sp>
        <p:nvSpPr>
          <p:cNvPr id="6" name="Content Placeholder 5"/>
          <p:cNvSpPr>
            <a:spLocks noGrp="1"/>
          </p:cNvSpPr>
          <p:nvPr>
            <p:ph sz="quarter" idx="4"/>
          </p:nvPr>
        </p:nvSpPr>
        <p:spPr>
          <a:xfrm>
            <a:off x="5594125"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95CE7D6-ABBA-4B40-95C3-0115286BE44F}" type="datetime1">
              <a:rPr lang="en-US" smtClean="0"/>
              <a:t>6/13/2026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09814D-5925-42AE-A8A2-C1DD68B968EA}" type="slidenum">
              <a:rPr lang="en-US" smtClean="0"/>
              <a:t>‹#›</a:t>
            </a:fld>
            <a:endParaRPr lang="en-US"/>
          </a:p>
        </p:txBody>
      </p:sp>
    </p:spTree>
    <p:extLst>
      <p:ext uri="{BB962C8B-B14F-4D97-AF65-F5344CB8AC3E}">
        <p14:creationId xmlns:p14="http://schemas.microsoft.com/office/powerpoint/2010/main" val="2207828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32"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33"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802685-7398-41E9-87C1-CD1A04C15CCF}" type="datetime1">
              <a:rPr lang="en-US" smtClean="0"/>
              <a:t>6/13/2026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09814D-5925-42AE-A8A2-C1DD68B968EA}" type="slidenum">
              <a:rPr lang="en-US" smtClean="0"/>
              <a:t>‹#›</a:t>
            </a:fld>
            <a:endParaRPr lang="en-US"/>
          </a:p>
        </p:txBody>
      </p:sp>
    </p:spTree>
    <p:extLst>
      <p:ext uri="{BB962C8B-B14F-4D97-AF65-F5344CB8AC3E}">
        <p14:creationId xmlns:p14="http://schemas.microsoft.com/office/powerpoint/2010/main" val="1300115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32" y="1971234"/>
            <a:ext cx="1602997" cy="144270"/>
          </a:xfrm>
          <a:prstGeom prst="rect">
            <a:avLst/>
          </a:prstGeom>
        </p:spPr>
      </p:pic>
      <p:sp>
        <p:nvSpPr>
          <p:cNvPr id="6" name="Rectangle 5"/>
          <p:cNvSpPr/>
          <p:nvPr/>
        </p:nvSpPr>
        <p:spPr>
          <a:xfrm>
            <a:off x="10585833"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E0B17682-B314-41DF-9402-5794F0F4C979}" type="datetime1">
              <a:rPr lang="en-US" smtClean="0"/>
              <a:t>6/13/2026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09814D-5925-42AE-A8A2-C1DD68B968EA}" type="slidenum">
              <a:rPr lang="en-US" smtClean="0"/>
              <a:t>‹#›</a:t>
            </a:fld>
            <a:endParaRPr lang="en-US"/>
          </a:p>
        </p:txBody>
      </p:sp>
    </p:spTree>
    <p:extLst>
      <p:ext uri="{BB962C8B-B14F-4D97-AF65-F5344CB8AC3E}">
        <p14:creationId xmlns:p14="http://schemas.microsoft.com/office/powerpoint/2010/main" val="4246679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32"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33"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7" y="753228"/>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6"/>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5"/>
            <a:ext cx="3790078" cy="3599317"/>
          </a:xfrm>
        </p:spPr>
        <p:txBody>
          <a:bodyPr anchor="ctr"/>
          <a:lstStyle>
            <a:lvl1pPr marL="0" indent="0">
              <a:buNone/>
              <a:defRPr sz="1600"/>
            </a:lvl1pPr>
            <a:lvl2pPr marL="457228" indent="0">
              <a:buNone/>
              <a:defRPr sz="1400"/>
            </a:lvl2pPr>
            <a:lvl3pPr marL="914456" indent="0">
              <a:buNone/>
              <a:defRPr sz="1200"/>
            </a:lvl3pPr>
            <a:lvl4pPr marL="1371686" indent="0">
              <a:buNone/>
              <a:defRPr sz="1000"/>
            </a:lvl4pPr>
            <a:lvl5pPr marL="1828914" indent="0">
              <a:buNone/>
              <a:defRPr sz="1000"/>
            </a:lvl5pPr>
            <a:lvl6pPr marL="2286143" indent="0">
              <a:buNone/>
              <a:defRPr sz="1000"/>
            </a:lvl6pPr>
            <a:lvl7pPr marL="2743371" indent="0">
              <a:buNone/>
              <a:defRPr sz="1000"/>
            </a:lvl7pPr>
            <a:lvl8pPr marL="3200600" indent="0">
              <a:buNone/>
              <a:defRPr sz="1000"/>
            </a:lvl8pPr>
            <a:lvl9pPr marL="365782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B67732E-2F23-4DA7-B98A-B4538BD0B0B2}" type="datetime1">
              <a:rPr lang="en-US" smtClean="0"/>
              <a:t>6/13/2026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09814D-5925-42AE-A8A2-C1DD68B968EA}" type="slidenum">
              <a:rPr lang="en-US" smtClean="0"/>
              <a:t>‹#›</a:t>
            </a:fld>
            <a:endParaRPr lang="en-US"/>
          </a:p>
        </p:txBody>
      </p:sp>
    </p:spTree>
    <p:extLst>
      <p:ext uri="{BB962C8B-B14F-4D97-AF65-F5344CB8AC3E}">
        <p14:creationId xmlns:p14="http://schemas.microsoft.com/office/powerpoint/2010/main" val="3656582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32"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33"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9" y="753229"/>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4"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28" indent="0">
              <a:buNone/>
              <a:defRPr sz="2800"/>
            </a:lvl2pPr>
            <a:lvl3pPr marL="914456" indent="0">
              <a:buNone/>
              <a:defRPr sz="2400"/>
            </a:lvl3pPr>
            <a:lvl4pPr marL="1371686" indent="0">
              <a:buNone/>
              <a:defRPr sz="2000"/>
            </a:lvl4pPr>
            <a:lvl5pPr marL="1828914" indent="0">
              <a:buNone/>
              <a:defRPr sz="2000"/>
            </a:lvl5pPr>
            <a:lvl6pPr marL="2286143" indent="0">
              <a:buNone/>
              <a:defRPr sz="2000"/>
            </a:lvl6pPr>
            <a:lvl7pPr marL="2743371" indent="0">
              <a:buNone/>
              <a:defRPr sz="2000"/>
            </a:lvl7pPr>
            <a:lvl8pPr marL="3200600" indent="0">
              <a:buNone/>
              <a:defRPr sz="2000"/>
            </a:lvl8pPr>
            <a:lvl9pPr marL="365782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6"/>
            <a:ext cx="3876256" cy="3599315"/>
          </a:xfrm>
        </p:spPr>
        <p:txBody>
          <a:bodyPr anchor="ctr"/>
          <a:lstStyle>
            <a:lvl1pPr marL="0" indent="0">
              <a:buNone/>
              <a:defRPr sz="1600"/>
            </a:lvl1pPr>
            <a:lvl2pPr marL="457228" indent="0">
              <a:buNone/>
              <a:defRPr sz="1400"/>
            </a:lvl2pPr>
            <a:lvl3pPr marL="914456" indent="0">
              <a:buNone/>
              <a:defRPr sz="1200"/>
            </a:lvl3pPr>
            <a:lvl4pPr marL="1371686" indent="0">
              <a:buNone/>
              <a:defRPr sz="1000"/>
            </a:lvl4pPr>
            <a:lvl5pPr marL="1828914" indent="0">
              <a:buNone/>
              <a:defRPr sz="1000"/>
            </a:lvl5pPr>
            <a:lvl6pPr marL="2286143" indent="0">
              <a:buNone/>
              <a:defRPr sz="1000"/>
            </a:lvl6pPr>
            <a:lvl7pPr marL="2743371" indent="0">
              <a:buNone/>
              <a:defRPr sz="1000"/>
            </a:lvl7pPr>
            <a:lvl8pPr marL="3200600" indent="0">
              <a:buNone/>
              <a:defRPr sz="1000"/>
            </a:lvl8pPr>
            <a:lvl9pPr marL="365782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EEB5F27-DEF8-45B4-8800-7F6652270AEA}" type="datetime1">
              <a:rPr lang="en-US" smtClean="0"/>
              <a:t>6/13/2026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09814D-5925-42AE-A8A2-C1DD68B968EA}" type="slidenum">
              <a:rPr lang="en-US" smtClean="0"/>
              <a:t>‹#›</a:t>
            </a:fld>
            <a:endParaRPr lang="en-US"/>
          </a:p>
        </p:txBody>
      </p:sp>
    </p:spTree>
    <p:extLst>
      <p:ext uri="{BB962C8B-B14F-4D97-AF65-F5344CB8AC3E}">
        <p14:creationId xmlns:p14="http://schemas.microsoft.com/office/powerpoint/2010/main" val="2203980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7" y="753229"/>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7"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9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3DCC651-0E1A-4C14-A324-758389F0C5EC}" type="datetime1">
              <a:rPr lang="en-US" smtClean="0"/>
              <a:t>6/13/2026</a:t>
            </a:fld>
            <a:endParaRPr lang="en-US"/>
          </a:p>
        </p:txBody>
      </p:sp>
      <p:sp>
        <p:nvSpPr>
          <p:cNvPr id="5" name="Footer Placeholder 4"/>
          <p:cNvSpPr>
            <a:spLocks noGrp="1"/>
          </p:cNvSpPr>
          <p:nvPr>
            <p:ph type="ftr" sz="quarter" idx="3"/>
          </p:nvPr>
        </p:nvSpPr>
        <p:spPr>
          <a:xfrm>
            <a:off x="680321" y="5936191"/>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61" y="753230"/>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1C09814D-5925-42AE-A8A2-C1DD68B968EA}" type="slidenum">
              <a:rPr lang="en-US" smtClean="0"/>
              <a:t>‹#›</a:t>
            </a:fld>
            <a:endParaRPr lang="en-US"/>
          </a:p>
        </p:txBody>
      </p:sp>
    </p:spTree>
    <p:extLst>
      <p:ext uri="{BB962C8B-B14F-4D97-AF65-F5344CB8AC3E}">
        <p14:creationId xmlns:p14="http://schemas.microsoft.com/office/powerpoint/2010/main" val="688472597"/>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hdr="0" ftr="0" dt="0"/>
  <p:txStyles>
    <p:titleStyle>
      <a:lvl1pPr algn="l" defTabSz="914456"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15" indent="-228615" algn="l" defTabSz="914456"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43" indent="-228615" algn="l" defTabSz="91445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72" indent="-228615" algn="l" defTabSz="91445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300" indent="-228615" algn="l" defTabSz="914456"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529" indent="-228615" algn="l" defTabSz="914456"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758" indent="-228615" algn="l" defTabSz="914456"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986" indent="-228615" algn="l" defTabSz="914456"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214" indent="-228615" algn="l" defTabSz="914456"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444" indent="-228615" algn="l" defTabSz="914456"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56" rtl="0" eaLnBrk="1" latinLnBrk="0" hangingPunct="1">
        <a:defRPr sz="1800" kern="1200">
          <a:solidFill>
            <a:schemeClr val="tx1"/>
          </a:solidFill>
          <a:latin typeface="+mn-lt"/>
          <a:ea typeface="+mn-ea"/>
          <a:cs typeface="+mn-cs"/>
        </a:defRPr>
      </a:lvl1pPr>
      <a:lvl2pPr marL="457228" algn="l" defTabSz="914456" rtl="0" eaLnBrk="1" latinLnBrk="0" hangingPunct="1">
        <a:defRPr sz="1800" kern="1200">
          <a:solidFill>
            <a:schemeClr val="tx1"/>
          </a:solidFill>
          <a:latin typeface="+mn-lt"/>
          <a:ea typeface="+mn-ea"/>
          <a:cs typeface="+mn-cs"/>
        </a:defRPr>
      </a:lvl2pPr>
      <a:lvl3pPr marL="914456" algn="l" defTabSz="914456" rtl="0" eaLnBrk="1" latinLnBrk="0" hangingPunct="1">
        <a:defRPr sz="1800" kern="1200">
          <a:solidFill>
            <a:schemeClr val="tx1"/>
          </a:solidFill>
          <a:latin typeface="+mn-lt"/>
          <a:ea typeface="+mn-ea"/>
          <a:cs typeface="+mn-cs"/>
        </a:defRPr>
      </a:lvl3pPr>
      <a:lvl4pPr marL="1371686" algn="l" defTabSz="914456" rtl="0" eaLnBrk="1" latinLnBrk="0" hangingPunct="1">
        <a:defRPr sz="1800" kern="1200">
          <a:solidFill>
            <a:schemeClr val="tx1"/>
          </a:solidFill>
          <a:latin typeface="+mn-lt"/>
          <a:ea typeface="+mn-ea"/>
          <a:cs typeface="+mn-cs"/>
        </a:defRPr>
      </a:lvl4pPr>
      <a:lvl5pPr marL="1828914" algn="l" defTabSz="914456" rtl="0" eaLnBrk="1" latinLnBrk="0" hangingPunct="1">
        <a:defRPr sz="1800" kern="1200">
          <a:solidFill>
            <a:schemeClr val="tx1"/>
          </a:solidFill>
          <a:latin typeface="+mn-lt"/>
          <a:ea typeface="+mn-ea"/>
          <a:cs typeface="+mn-cs"/>
        </a:defRPr>
      </a:lvl5pPr>
      <a:lvl6pPr marL="2286143" algn="l" defTabSz="914456" rtl="0" eaLnBrk="1" latinLnBrk="0" hangingPunct="1">
        <a:defRPr sz="1800" kern="1200">
          <a:solidFill>
            <a:schemeClr val="tx1"/>
          </a:solidFill>
          <a:latin typeface="+mn-lt"/>
          <a:ea typeface="+mn-ea"/>
          <a:cs typeface="+mn-cs"/>
        </a:defRPr>
      </a:lvl6pPr>
      <a:lvl7pPr marL="2743371" algn="l" defTabSz="914456" rtl="0" eaLnBrk="1" latinLnBrk="0" hangingPunct="1">
        <a:defRPr sz="1800" kern="1200">
          <a:solidFill>
            <a:schemeClr val="tx1"/>
          </a:solidFill>
          <a:latin typeface="+mn-lt"/>
          <a:ea typeface="+mn-ea"/>
          <a:cs typeface="+mn-cs"/>
        </a:defRPr>
      </a:lvl7pPr>
      <a:lvl8pPr marL="3200600" algn="l" defTabSz="914456" rtl="0" eaLnBrk="1" latinLnBrk="0" hangingPunct="1">
        <a:defRPr sz="1800" kern="1200">
          <a:solidFill>
            <a:schemeClr val="tx1"/>
          </a:solidFill>
          <a:latin typeface="+mn-lt"/>
          <a:ea typeface="+mn-ea"/>
          <a:cs typeface="+mn-cs"/>
        </a:defRPr>
      </a:lvl8pPr>
      <a:lvl9pPr marL="3657829" algn="l" defTabSz="91445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f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oi.org/10.1007/s10803-023-06212-2" TargetMode="External"/><Relationship Id="rId2" Type="http://schemas.openxmlformats.org/officeDocument/2006/relationships/hyperlink" Target="https://doi.org/10.3390/healthcare13111342" TargetMode="External"/><Relationship Id="rId1" Type="http://schemas.openxmlformats.org/officeDocument/2006/relationships/slideLayout" Target="../slideLayouts/slideLayout2.xml"/><Relationship Id="rId6" Type="http://schemas.openxmlformats.org/officeDocument/2006/relationships/hyperlink" Target="https://doi.org/10.1007/s40617-019-00343-8" TargetMode="External"/><Relationship Id="rId5" Type="http://schemas.openxmlformats.org/officeDocument/2006/relationships/hyperlink" Target="https://doi.org/10.1007/s40617-023-00825-w" TargetMode="External"/><Relationship Id="rId4" Type="http://schemas.openxmlformats.org/officeDocument/2006/relationships/hyperlink" Target="https://doi.org/10.1177/117863292097058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jf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doi.org/10.1007/s40617-018-00313-6"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behavioranalysisblogs.abainternational.org/2026/02/13/cultural-responsiveness-and-sensitivity-in-applied-behavior-analysis-practice-and-research/"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3" Type="http://schemas.openxmlformats.org/officeDocument/2006/relationships/hyperlink" Target="https://www.abatechnologies.com/operant-innovations-podcast/2023-06-21/operant-innovations-052-pride-and-cultural-humility"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6.xml.rels><?xml version="1.0" encoding="UTF-8" standalone="yes"?>
<Relationships xmlns="http://schemas.openxmlformats.org/package/2006/relationships"><Relationship Id="rId3" Type="http://schemas.openxmlformats.org/officeDocument/2006/relationships/hyperlink" Target="https://behavioralobservations.com/be_obs/downloads/session-194-inside-jaba-12-cultural-responsiveness-in-applied-behavior-analysis-2"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hyperlink" Target="https://www.abainternational.org/constituents/practitioners/webinars/november-2020-webinar.aspx"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doi.org/10.1007/s40617-018-00313-6" TargetMode="External"/><Relationship Id="rId7" Type="http://schemas.openxmlformats.org/officeDocument/2006/relationships/hyperlink" Target="https://doi.org/10.1002/jaba.920" TargetMode="External"/><Relationship Id="rId2" Type="http://schemas.openxmlformats.org/officeDocument/2006/relationships/hyperlink" Target="https://doi.org/10.1007/s40614-019-00207-0" TargetMode="External"/><Relationship Id="rId1" Type="http://schemas.openxmlformats.org/officeDocument/2006/relationships/slideLayout" Target="../slideLayouts/slideLayout2.xml"/><Relationship Id="rId6" Type="http://schemas.openxmlformats.org/officeDocument/2006/relationships/hyperlink" Target="https://doi.org/10.1007/s40617-022-00688-7" TargetMode="External"/><Relationship Id="rId5" Type="http://schemas.openxmlformats.org/officeDocument/2006/relationships/hyperlink" Target="https://doi.org/10.1007/s40617-016-0111-6" TargetMode="External"/><Relationship Id="rId4" Type="http://schemas.openxmlformats.org/officeDocument/2006/relationships/hyperlink" Target="https://shu.elsevierpure.com/en/publications/multiculturalism-and-diversity-in-applied-behavior-analysis-brid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0322" y="2613967"/>
            <a:ext cx="8144134" cy="1373070"/>
          </a:xfrm>
        </p:spPr>
        <p:txBody>
          <a:bodyPr/>
          <a:lstStyle/>
          <a:p>
            <a:pPr algn="ctr"/>
            <a:r>
              <a:rPr lang="en-US" sz="3200" b="1" dirty="0"/>
              <a:t>Digital Toolkit: Cultural Humility &amp; Ethics in ABA</a:t>
            </a:r>
            <a:endParaRPr lang="en-US" sz="3200" dirty="0"/>
          </a:p>
        </p:txBody>
      </p:sp>
      <p:sp>
        <p:nvSpPr>
          <p:cNvPr id="3" name="Subtitle 2"/>
          <p:cNvSpPr>
            <a:spLocks noGrp="1"/>
          </p:cNvSpPr>
          <p:nvPr>
            <p:ph type="subTitle" idx="1"/>
          </p:nvPr>
        </p:nvSpPr>
        <p:spPr/>
        <p:txBody>
          <a:bodyPr>
            <a:noAutofit/>
          </a:bodyPr>
          <a:lstStyle/>
          <a:p>
            <a:pPr algn="ctr"/>
            <a:r>
              <a:rPr lang="en-US" sz="2200" b="1" dirty="0" err="1"/>
              <a:t>Brooklin</a:t>
            </a:r>
            <a:r>
              <a:rPr lang="en-US" sz="2200" b="1" dirty="0"/>
              <a:t> Banks</a:t>
            </a:r>
          </a:p>
          <a:p>
            <a:pPr algn="ctr"/>
            <a:r>
              <a:rPr lang="en-US" sz="2200" b="1"/>
              <a:t>University Name</a:t>
            </a:r>
            <a:endParaRPr lang="en-US" sz="2200" b="1" dirty="0"/>
          </a:p>
          <a:p>
            <a:pPr algn="ctr"/>
            <a:r>
              <a:rPr lang="en-US" sz="2200" b="1" dirty="0"/>
              <a:t>PSYC7710</a:t>
            </a:r>
            <a:br>
              <a:rPr lang="en-US" sz="2200" b="1" dirty="0"/>
            </a:br>
            <a:r>
              <a:rPr lang="en-US" sz="2200" b="1" dirty="0"/>
              <a:t>Dr Dixon</a:t>
            </a:r>
          </a:p>
          <a:p>
            <a:pPr algn="ctr"/>
            <a:r>
              <a:rPr lang="en-US" sz="2200" b="1" dirty="0"/>
              <a:t>June 12, 2026</a:t>
            </a:r>
          </a:p>
          <a:p>
            <a:pPr algn="ctr"/>
            <a:endParaRPr lang="en-US" sz="2200" b="1" dirty="0"/>
          </a:p>
        </p:txBody>
      </p:sp>
      <p:sp>
        <p:nvSpPr>
          <p:cNvPr id="4" name="Slide Number Placeholder 3"/>
          <p:cNvSpPr>
            <a:spLocks noGrp="1"/>
          </p:cNvSpPr>
          <p:nvPr>
            <p:ph type="sldNum" sz="quarter" idx="12"/>
          </p:nvPr>
        </p:nvSpPr>
        <p:spPr/>
        <p:txBody>
          <a:bodyPr/>
          <a:lstStyle/>
          <a:p>
            <a:fld id="{1C09814D-5925-42AE-A8A2-C1DD68B968EA}" type="slidenum">
              <a:rPr lang="en-US" smtClean="0"/>
              <a:t>1</a:t>
            </a:fld>
            <a:endParaRPr lang="en-US"/>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8349"/>
          <a:stretch/>
        </p:blipFill>
        <p:spPr>
          <a:xfrm>
            <a:off x="9639300" y="2733711"/>
            <a:ext cx="2552700" cy="1356442"/>
          </a:xfrm>
          <a:prstGeom prst="rect">
            <a:avLst/>
          </a:prstGeom>
        </p:spPr>
      </p:pic>
      <p:sp>
        <p:nvSpPr>
          <p:cNvPr id="6" name="Rectangle 5"/>
          <p:cNvSpPr/>
          <p:nvPr/>
        </p:nvSpPr>
        <p:spPr>
          <a:xfrm>
            <a:off x="10631577" y="6393934"/>
            <a:ext cx="1560427" cy="369332"/>
          </a:xfrm>
          <a:prstGeom prst="rect">
            <a:avLst/>
          </a:prstGeom>
        </p:spPr>
        <p:txBody>
          <a:bodyPr wrap="none">
            <a:spAutoFit/>
          </a:bodyPr>
          <a:lstStyle/>
          <a:p>
            <a:r>
              <a:rPr lang="en-US" dirty="0"/>
              <a:t>(Wright, 2019)</a:t>
            </a:r>
          </a:p>
        </p:txBody>
      </p:sp>
    </p:spTree>
    <p:extLst>
      <p:ext uri="{BB962C8B-B14F-4D97-AF65-F5344CB8AC3E}">
        <p14:creationId xmlns:p14="http://schemas.microsoft.com/office/powerpoint/2010/main" val="4062829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t>References</a:t>
            </a:r>
          </a:p>
        </p:txBody>
      </p:sp>
      <p:sp>
        <p:nvSpPr>
          <p:cNvPr id="3" name="Content Placeholder 2"/>
          <p:cNvSpPr>
            <a:spLocks noGrp="1"/>
          </p:cNvSpPr>
          <p:nvPr>
            <p:ph idx="1"/>
          </p:nvPr>
        </p:nvSpPr>
        <p:spPr>
          <a:xfrm>
            <a:off x="680327" y="2336872"/>
            <a:ext cx="10049134" cy="4216327"/>
          </a:xfrm>
        </p:spPr>
        <p:txBody>
          <a:bodyPr>
            <a:normAutofit fontScale="47500" lnSpcReduction="20000"/>
          </a:bodyPr>
          <a:lstStyle/>
          <a:p>
            <a:pPr marL="0" indent="0">
              <a:buNone/>
            </a:pPr>
            <a:r>
              <a:rPr lang="en-US" dirty="0" err="1"/>
              <a:t>Konidaris</a:t>
            </a:r>
            <a:r>
              <a:rPr lang="en-US" dirty="0"/>
              <a:t>, M., &amp; Petrakis, M. (2025). Cultural humility training in mental health service provision: A scoping review of the foundational and conceptual literature. </a:t>
            </a:r>
            <a:r>
              <a:rPr lang="en-US" i="1" dirty="0"/>
              <a:t>Healthcare</a:t>
            </a:r>
            <a:r>
              <a:rPr lang="en-US" dirty="0"/>
              <a:t>, 	</a:t>
            </a:r>
            <a:r>
              <a:rPr lang="en-US" i="1" dirty="0"/>
              <a:t>13</a:t>
            </a:r>
            <a:r>
              <a:rPr lang="en-US" dirty="0"/>
              <a:t>(11), 1342–1352. </a:t>
            </a:r>
            <a:r>
              <a:rPr lang="en-US" u="sng" dirty="0">
                <a:hlinkClick r:id="rId2"/>
              </a:rPr>
              <a:t>https://doi.org/10.3390/healthcare13111342</a:t>
            </a:r>
            <a:r>
              <a:rPr lang="en-US" dirty="0"/>
              <a:t> </a:t>
            </a:r>
          </a:p>
          <a:p>
            <a:r>
              <a:rPr lang="en-US" dirty="0">
                <a:solidFill>
                  <a:schemeClr val="bg1"/>
                </a:solidFill>
              </a:rPr>
              <a:t>This scoping review examines the theoretical foundations and implementation of cultural humility training in mental health services. It is relevant to the toolkit because it reinforces the importance of lifelong self-reflection, openness, and collaborative partnerships when serving culturally diverse populations.</a:t>
            </a:r>
          </a:p>
          <a:p>
            <a:pPr marL="0" indent="0">
              <a:buNone/>
            </a:pPr>
            <a:r>
              <a:rPr lang="en-US" dirty="0"/>
              <a:t>Lee, J. D., Kang, V. Y., </a:t>
            </a:r>
            <a:r>
              <a:rPr lang="en-US" dirty="0" err="1"/>
              <a:t>Terol</a:t>
            </a:r>
            <a:r>
              <a:rPr lang="en-US" dirty="0"/>
              <a:t>, A. K., &amp; </a:t>
            </a:r>
            <a:r>
              <a:rPr lang="en-US" dirty="0" err="1"/>
              <a:t>Joo</a:t>
            </a:r>
            <a:r>
              <a:rPr lang="en-US" dirty="0"/>
              <a:t>, S. (2024). Examining the efficacy of culturally responsive interventions for autistic children and their families: A meta-analysis. 	</a:t>
            </a:r>
            <a:r>
              <a:rPr lang="en-US" i="1" dirty="0"/>
              <a:t>Journal of Autism and Developmental Disorders</a:t>
            </a:r>
            <a:r>
              <a:rPr lang="en-US" dirty="0"/>
              <a:t>, </a:t>
            </a:r>
            <a:r>
              <a:rPr lang="en-US" i="1" dirty="0"/>
              <a:t>55</a:t>
            </a:r>
            <a:r>
              <a:rPr lang="en-US" dirty="0"/>
              <a:t>(2), 706–726. </a:t>
            </a:r>
            <a:r>
              <a:rPr lang="en-US" u="sng" dirty="0">
                <a:hlinkClick r:id="rId3"/>
              </a:rPr>
              <a:t>https://doi.org/10.1007/s10803-023-06212-2</a:t>
            </a:r>
            <a:r>
              <a:rPr lang="en-US" dirty="0"/>
              <a:t> </a:t>
            </a:r>
          </a:p>
          <a:p>
            <a:r>
              <a:rPr lang="en-US" dirty="0">
                <a:solidFill>
                  <a:schemeClr val="bg1"/>
                </a:solidFill>
              </a:rPr>
              <a:t>This meta-analysis evaluates culturally responsive interventions for autistic children and their families and finds that tailoring services to cultural contexts can improve outcomes. The study supports the toolkit by demonstrating the practical value of incorporating culture into intervention planning and caregiver engagement.</a:t>
            </a:r>
          </a:p>
          <a:p>
            <a:pPr marL="0" indent="0">
              <a:buNone/>
            </a:pPr>
            <a:r>
              <a:rPr lang="en-US" dirty="0" err="1"/>
              <a:t>Lekas</a:t>
            </a:r>
            <a:r>
              <a:rPr lang="en-US" dirty="0"/>
              <a:t>, H.-M., </a:t>
            </a:r>
            <a:r>
              <a:rPr lang="en-US" dirty="0" err="1"/>
              <a:t>Pahl</a:t>
            </a:r>
            <a:r>
              <a:rPr lang="en-US" dirty="0"/>
              <a:t>, K., &amp; Lewis, C. F. (2020). Rethinking cultural competence: Shifting to cultural humility. </a:t>
            </a:r>
            <a:r>
              <a:rPr lang="en-US" i="1" dirty="0"/>
              <a:t>Health Services Insights</a:t>
            </a:r>
            <a:r>
              <a:rPr lang="en-US" dirty="0"/>
              <a:t>, </a:t>
            </a:r>
            <a:r>
              <a:rPr lang="en-US" i="1" dirty="0"/>
              <a:t>13</a:t>
            </a:r>
            <a:r>
              <a:rPr lang="en-US" dirty="0"/>
              <a:t>(3), 92–102. 	</a:t>
            </a:r>
            <a:r>
              <a:rPr lang="en-US" u="sng" dirty="0">
                <a:hlinkClick r:id="rId4"/>
              </a:rPr>
              <a:t>https://doi.org/10.1177/1178632920970580</a:t>
            </a:r>
            <a:r>
              <a:rPr lang="en-US" dirty="0"/>
              <a:t> </a:t>
            </a:r>
          </a:p>
          <a:p>
            <a:r>
              <a:rPr lang="en-US" dirty="0">
                <a:solidFill>
                  <a:schemeClr val="bg1"/>
                </a:solidFill>
              </a:rPr>
              <a:t>The authors argue for shifting from cultural competence to cultural humility, emphasizing continuous learning, self-evaluation, and recognition of power imbalances. This source is relevant because it provides a conceptual basis for promoting respectful, client-centered interactions in ABA practice.</a:t>
            </a:r>
          </a:p>
          <a:p>
            <a:pPr marL="0" indent="0">
              <a:buNone/>
            </a:pPr>
            <a:r>
              <a:rPr lang="en-US" dirty="0"/>
              <a:t>Neill, P. O., </a:t>
            </a:r>
            <a:r>
              <a:rPr lang="en-US" dirty="0" err="1"/>
              <a:t>Magnacca</a:t>
            </a:r>
            <a:r>
              <a:rPr lang="en-US" dirty="0"/>
              <a:t>, C., </a:t>
            </a:r>
            <a:r>
              <a:rPr lang="en-US" dirty="0" err="1"/>
              <a:t>Gunnarsson</a:t>
            </a:r>
            <a:r>
              <a:rPr lang="en-US" dirty="0"/>
              <a:t>, K., </a:t>
            </a:r>
            <a:r>
              <a:rPr lang="en-US" dirty="0" err="1"/>
              <a:t>Khokhar</a:t>
            </a:r>
            <a:r>
              <a:rPr lang="en-US" dirty="0"/>
              <a:t>, N., </a:t>
            </a:r>
            <a:r>
              <a:rPr lang="en-US" dirty="0" err="1"/>
              <a:t>Koudys</a:t>
            </a:r>
            <a:r>
              <a:rPr lang="en-US" dirty="0"/>
              <a:t>, J., &amp; Malkin, A. (2023). Cultural Responsiveness in Behavior Analysis: Provider and Recipient Perceptions 	in Ontario. </a:t>
            </a:r>
            <a:r>
              <a:rPr lang="en-US" i="1" dirty="0"/>
              <a:t>Behavior Analysis in Practice</a:t>
            </a:r>
            <a:r>
              <a:rPr lang="en-US" dirty="0"/>
              <a:t>, </a:t>
            </a:r>
            <a:r>
              <a:rPr lang="en-US" i="1" dirty="0"/>
              <a:t>9</a:t>
            </a:r>
            <a:r>
              <a:rPr lang="en-US" dirty="0"/>
              <a:t>(5), 5–7. </a:t>
            </a:r>
            <a:r>
              <a:rPr lang="en-US" u="sng" dirty="0">
                <a:hlinkClick r:id="rId5"/>
              </a:rPr>
              <a:t>https://doi.org/10.1007/s40617-023-00825-w</a:t>
            </a:r>
            <a:r>
              <a:rPr lang="en-US" dirty="0"/>
              <a:t> </a:t>
            </a:r>
          </a:p>
          <a:p>
            <a:r>
              <a:rPr lang="en-US" dirty="0">
                <a:solidFill>
                  <a:schemeClr val="bg1"/>
                </a:solidFill>
              </a:rPr>
              <a:t>This study examines perceptions of cultural responsiveness among behavior analysis providers and service recipients in Ontario. It highlights the importance of culturally responsive care in building trust, improving engagement, and ensuring services reflect client and family priorities, making it directly applicable to the toolkit.</a:t>
            </a:r>
          </a:p>
          <a:p>
            <a:pPr marL="0" indent="0">
              <a:buNone/>
            </a:pPr>
            <a:r>
              <a:rPr lang="en-US" dirty="0"/>
              <a:t>Wright, P. I. (2019). Cultural humility in the practice of applied behavior analysis. </a:t>
            </a:r>
            <a:r>
              <a:rPr lang="en-US" i="1" dirty="0"/>
              <a:t>Behavior Analysis in Practice</a:t>
            </a:r>
            <a:r>
              <a:rPr lang="en-US" dirty="0"/>
              <a:t>, </a:t>
            </a:r>
            <a:r>
              <a:rPr lang="en-US" i="1" dirty="0"/>
              <a:t>12</a:t>
            </a:r>
            <a:r>
              <a:rPr lang="en-US" dirty="0"/>
              <a:t>(4), 805–809. </a:t>
            </a:r>
            <a:r>
              <a:rPr lang="en-US" u="sng" dirty="0">
                <a:hlinkClick r:id="rId6"/>
              </a:rPr>
              <a:t>https://doi.org/10.1007/s40617-019-00343-8</a:t>
            </a:r>
            <a:r>
              <a:rPr lang="en-US" dirty="0"/>
              <a:t> </a:t>
            </a:r>
          </a:p>
          <a:p>
            <a:r>
              <a:rPr lang="en-US" b="1" dirty="0">
                <a:solidFill>
                  <a:schemeClr val="bg1"/>
                </a:solidFill>
              </a:rPr>
              <a:t> </a:t>
            </a:r>
            <a:r>
              <a:rPr lang="en-US" dirty="0">
                <a:solidFill>
                  <a:schemeClr val="bg1"/>
                </a:solidFill>
              </a:rPr>
              <a:t>This article discusses how cultural humility can be integrated into applied behavior analysis through ongoing self-reflection and collaborative practice. It is relevant to the toolkit because it provides practical recommendations for reducing bias, strengthening family partnerships, and delivering more socially valid interventions.</a:t>
            </a:r>
            <a:endParaRPr lang="en-US" b="1" dirty="0">
              <a:solidFill>
                <a:schemeClr val="bg1"/>
              </a:solidFill>
            </a:endParaRPr>
          </a:p>
          <a:p>
            <a:endParaRPr lang="en-US" dirty="0"/>
          </a:p>
        </p:txBody>
      </p:sp>
      <p:sp>
        <p:nvSpPr>
          <p:cNvPr id="4" name="Slide Number Placeholder 3"/>
          <p:cNvSpPr>
            <a:spLocks noGrp="1"/>
          </p:cNvSpPr>
          <p:nvPr>
            <p:ph type="sldNum" sz="quarter" idx="12"/>
          </p:nvPr>
        </p:nvSpPr>
        <p:spPr/>
        <p:txBody>
          <a:bodyPr/>
          <a:lstStyle/>
          <a:p>
            <a:fld id="{1C09814D-5925-42AE-A8A2-C1DD68B968EA}" type="slidenum">
              <a:rPr lang="en-US" smtClean="0"/>
              <a:t>10</a:t>
            </a:fld>
            <a:endParaRPr lang="en-US"/>
          </a:p>
        </p:txBody>
      </p:sp>
    </p:spTree>
    <p:extLst>
      <p:ext uri="{BB962C8B-B14F-4D97-AF65-F5344CB8AC3E}">
        <p14:creationId xmlns:p14="http://schemas.microsoft.com/office/powerpoint/2010/main" val="37379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t>Introduction</a:t>
            </a:r>
          </a:p>
        </p:txBody>
      </p:sp>
      <p:sp>
        <p:nvSpPr>
          <p:cNvPr id="4" name="Slide Number Placeholder 3"/>
          <p:cNvSpPr>
            <a:spLocks noGrp="1"/>
          </p:cNvSpPr>
          <p:nvPr>
            <p:ph type="sldNum" sz="quarter" idx="12"/>
          </p:nvPr>
        </p:nvSpPr>
        <p:spPr/>
        <p:txBody>
          <a:bodyPr/>
          <a:lstStyle/>
          <a:p>
            <a:fld id="{1C09814D-5925-42AE-A8A2-C1DD68B968EA}" type="slidenum">
              <a:rPr lang="en-US" smtClean="0"/>
              <a:t>2</a:t>
            </a:fld>
            <a:endParaRPr lang="en-US"/>
          </a:p>
        </p:txBody>
      </p:sp>
      <p:sp>
        <p:nvSpPr>
          <p:cNvPr id="7" name="Rectangle 6"/>
          <p:cNvSpPr/>
          <p:nvPr/>
        </p:nvSpPr>
        <p:spPr>
          <a:xfrm>
            <a:off x="10230569" y="6391625"/>
            <a:ext cx="1896673" cy="369332"/>
          </a:xfrm>
          <a:prstGeom prst="rect">
            <a:avLst/>
          </a:prstGeom>
        </p:spPr>
        <p:txBody>
          <a:bodyPr wrap="none">
            <a:spAutoFit/>
          </a:bodyPr>
          <a:lstStyle/>
          <a:p>
            <a:r>
              <a:rPr lang="en-US" dirty="0"/>
              <a:t>(Fong et al., 2016)</a:t>
            </a:r>
          </a:p>
        </p:txBody>
      </p:sp>
      <p:sp>
        <p:nvSpPr>
          <p:cNvPr id="3" name="Content Placeholder 2"/>
          <p:cNvSpPr>
            <a:spLocks noGrp="1"/>
          </p:cNvSpPr>
          <p:nvPr>
            <p:ph idx="1"/>
          </p:nvPr>
        </p:nvSpPr>
        <p:spPr>
          <a:xfrm>
            <a:off x="64758" y="2057400"/>
            <a:ext cx="9101013" cy="4703559"/>
          </a:xfrm>
          <a:solidFill>
            <a:schemeClr val="accent2">
              <a:lumMod val="60000"/>
              <a:lumOff val="40000"/>
            </a:schemeClr>
          </a:solidFill>
        </p:spPr>
        <p:txBody>
          <a:bodyPr>
            <a:normAutofit fontScale="55000" lnSpcReduction="20000"/>
          </a:bodyPr>
          <a:lstStyle/>
          <a:p>
            <a:pPr marL="0" indent="0">
              <a:buNone/>
            </a:pPr>
            <a:r>
              <a:rPr lang="en-US" sz="2900" b="1" dirty="0">
                <a:solidFill>
                  <a:schemeClr val="bg1"/>
                </a:solidFill>
              </a:rPr>
              <a:t>Purpose</a:t>
            </a:r>
          </a:p>
          <a:p>
            <a:r>
              <a:rPr lang="en-US" sz="2800" dirty="0">
                <a:solidFill>
                  <a:schemeClr val="bg1"/>
                </a:solidFill>
              </a:rPr>
              <a:t>Provides a framework for culturally humble practice in Applied Behavior Analysis (ABA). </a:t>
            </a:r>
          </a:p>
          <a:p>
            <a:r>
              <a:rPr lang="en-US" sz="2800" dirty="0">
                <a:solidFill>
                  <a:schemeClr val="bg1"/>
                </a:solidFill>
              </a:rPr>
              <a:t>Supports behavior analysts in fulfilling their ethical obligations through culturally informed service delivery. </a:t>
            </a:r>
          </a:p>
          <a:p>
            <a:r>
              <a:rPr lang="en-US" sz="2800" dirty="0">
                <a:solidFill>
                  <a:schemeClr val="bg1"/>
                </a:solidFill>
              </a:rPr>
              <a:t>Promotes cultural self-awareness and reflection among practitioners. </a:t>
            </a:r>
          </a:p>
          <a:p>
            <a:r>
              <a:rPr lang="en-US" sz="2800" dirty="0">
                <a:solidFill>
                  <a:schemeClr val="bg1"/>
                </a:solidFill>
              </a:rPr>
              <a:t>Offers educational resources, such as articles, videos, podcasts, and self-assessment tools, to improve understanding of diverse beliefs, values, and perspectives. </a:t>
            </a:r>
          </a:p>
          <a:p>
            <a:r>
              <a:rPr lang="en-US" sz="2800" dirty="0">
                <a:solidFill>
                  <a:schemeClr val="bg1"/>
                </a:solidFill>
              </a:rPr>
              <a:t>Fong et al. (2016) encouraged the development of collaborative and culturally responsive practices that are tailored to client needs. </a:t>
            </a:r>
          </a:p>
          <a:p>
            <a:pPr marL="0" indent="0">
              <a:buNone/>
            </a:pPr>
            <a:r>
              <a:rPr lang="en-US" sz="2900" b="1" dirty="0">
                <a:solidFill>
                  <a:schemeClr val="bg1"/>
                </a:solidFill>
              </a:rPr>
              <a:t>Importance</a:t>
            </a:r>
          </a:p>
          <a:p>
            <a:r>
              <a:rPr lang="en-US" sz="3000" dirty="0">
                <a:solidFill>
                  <a:schemeClr val="bg1"/>
                </a:solidFill>
              </a:rPr>
              <a:t>Enhances practitioners’ ability to meet the cultural needs of diverse populations. </a:t>
            </a:r>
          </a:p>
          <a:p>
            <a:r>
              <a:rPr lang="en-US" sz="3000" dirty="0">
                <a:solidFill>
                  <a:schemeClr val="bg1"/>
                </a:solidFill>
              </a:rPr>
              <a:t>Supports service provision for marginalized communities that may experience systemic inequities and limited access to resources. </a:t>
            </a:r>
          </a:p>
          <a:p>
            <a:r>
              <a:rPr lang="en-US" sz="3000" dirty="0">
                <a:solidFill>
                  <a:schemeClr val="bg1"/>
                </a:solidFill>
              </a:rPr>
              <a:t>Helps build trust and reduce barriers between clients and service providers. </a:t>
            </a:r>
          </a:p>
          <a:p>
            <a:r>
              <a:rPr lang="en-US" sz="3000" dirty="0">
                <a:solidFill>
                  <a:schemeClr val="bg1"/>
                </a:solidFill>
              </a:rPr>
              <a:t>Promotes culturally responsive care, which can improve service effectiveness. </a:t>
            </a:r>
          </a:p>
          <a:p>
            <a:r>
              <a:rPr lang="en-US" sz="3000" dirty="0">
                <a:solidFill>
                  <a:schemeClr val="bg1"/>
                </a:solidFill>
              </a:rPr>
              <a:t>Contributes to stronger communication, professional relationships</a:t>
            </a:r>
            <a:r>
              <a:rPr lang="en-US" sz="3000" b="1" dirty="0">
                <a:solidFill>
                  <a:schemeClr val="bg1"/>
                </a:solidFill>
              </a:rPr>
              <a:t>, </a:t>
            </a:r>
            <a:r>
              <a:rPr lang="en-US" sz="3000" dirty="0">
                <a:solidFill>
                  <a:schemeClr val="bg1"/>
                </a:solidFill>
              </a:rPr>
              <a:t>and client outcomes. </a:t>
            </a:r>
          </a:p>
          <a:p>
            <a:r>
              <a:rPr lang="en-US" sz="3000" dirty="0">
                <a:solidFill>
                  <a:schemeClr val="bg1"/>
                </a:solidFill>
              </a:rPr>
              <a:t>Reinforces the ethical implementation of ABA practices by fostering respect for cultural diversity (based on the principles outlined by Fong et al., 2016).</a:t>
            </a:r>
          </a:p>
          <a:p>
            <a:endParaRPr lang="en-US" dirty="0">
              <a:solidFill>
                <a:schemeClr val="bg1"/>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48558" y="2806846"/>
            <a:ext cx="2964014" cy="277192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595258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t>Culture from a Behavioral Perspective</a:t>
            </a:r>
            <a:endParaRPr lang="en-US" sz="3200" dirty="0"/>
          </a:p>
        </p:txBody>
      </p:sp>
      <p:sp>
        <p:nvSpPr>
          <p:cNvPr id="4" name="Slide Number Placeholder 3"/>
          <p:cNvSpPr>
            <a:spLocks noGrp="1"/>
          </p:cNvSpPr>
          <p:nvPr>
            <p:ph type="sldNum" sz="quarter" idx="12"/>
          </p:nvPr>
        </p:nvSpPr>
        <p:spPr/>
        <p:txBody>
          <a:bodyPr/>
          <a:lstStyle/>
          <a:p>
            <a:fld id="{1C09814D-5925-42AE-A8A2-C1DD68B968EA}" type="slidenum">
              <a:rPr lang="en-US" smtClean="0"/>
              <a:t>3</a:t>
            </a:fld>
            <a:endParaRPr lang="en-US"/>
          </a:p>
        </p:txBody>
      </p:sp>
      <p:sp>
        <p:nvSpPr>
          <p:cNvPr id="14" name="Rectangle 13"/>
          <p:cNvSpPr/>
          <p:nvPr/>
        </p:nvSpPr>
        <p:spPr>
          <a:xfrm>
            <a:off x="4673604" y="6367508"/>
            <a:ext cx="7680290" cy="369332"/>
          </a:xfrm>
          <a:prstGeom prst="rect">
            <a:avLst/>
          </a:prstGeom>
        </p:spPr>
        <p:txBody>
          <a:bodyPr wrap="square">
            <a:spAutoFit/>
          </a:bodyPr>
          <a:lstStyle/>
          <a:p>
            <a:r>
              <a:rPr lang="fr-FR" dirty="0"/>
              <a:t>(</a:t>
            </a:r>
            <a:r>
              <a:rPr lang="fr-FR" dirty="0" err="1"/>
              <a:t>Fong</a:t>
            </a:r>
            <a:r>
              <a:rPr lang="fr-FR" dirty="0"/>
              <a:t> et al., 2016; </a:t>
            </a:r>
            <a:r>
              <a:rPr lang="fr-FR" dirty="0" err="1"/>
              <a:t>Araiba</a:t>
            </a:r>
            <a:r>
              <a:rPr lang="fr-FR" dirty="0"/>
              <a:t>, 2020; </a:t>
            </a:r>
            <a:r>
              <a:rPr lang="fr-FR" dirty="0" err="1"/>
              <a:t>Conners</a:t>
            </a:r>
            <a:r>
              <a:rPr lang="fr-FR" dirty="0"/>
              <a:t> &amp; </a:t>
            </a:r>
            <a:r>
              <a:rPr lang="fr-FR" dirty="0" err="1"/>
              <a:t>Capell</a:t>
            </a:r>
            <a:r>
              <a:rPr lang="fr-FR" dirty="0"/>
              <a:t>, 2021; Beaulieu et al., 2019)</a:t>
            </a:r>
            <a:endParaRPr lang="en-US" dirty="0"/>
          </a:p>
        </p:txBody>
      </p:sp>
      <p:sp>
        <p:nvSpPr>
          <p:cNvPr id="3" name="Content Placeholder 2"/>
          <p:cNvSpPr>
            <a:spLocks noGrp="1"/>
          </p:cNvSpPr>
          <p:nvPr>
            <p:ph idx="1"/>
          </p:nvPr>
        </p:nvSpPr>
        <p:spPr>
          <a:xfrm>
            <a:off x="261257" y="2014256"/>
            <a:ext cx="11411200" cy="4343400"/>
          </a:xfrm>
          <a:solidFill>
            <a:schemeClr val="accent1">
              <a:lumMod val="50000"/>
            </a:schemeClr>
          </a:solidFill>
        </p:spPr>
        <p:txBody>
          <a:bodyPr numCol="2">
            <a:normAutofit fontScale="70000" lnSpcReduction="20000"/>
          </a:bodyPr>
          <a:lstStyle/>
          <a:p>
            <a:pPr marL="0" indent="0">
              <a:buNone/>
            </a:pPr>
            <a:r>
              <a:rPr lang="en-US" sz="2600" b="1" dirty="0"/>
              <a:t>Culture from a Behavioral Perspective</a:t>
            </a:r>
          </a:p>
          <a:p>
            <a:r>
              <a:rPr lang="en-US" dirty="0"/>
              <a:t>Culture consists of learned and shared behaviors, values, and customs that develop through social interactions and environmental reinforcement (Fong et al., 2016). </a:t>
            </a:r>
          </a:p>
          <a:p>
            <a:r>
              <a:rPr lang="en-US" dirty="0"/>
              <a:t>Cultural learning histories influence communication styles, social expectations, and how individuals respond to others (</a:t>
            </a:r>
            <a:r>
              <a:rPr lang="en-US" dirty="0" err="1"/>
              <a:t>Araiba</a:t>
            </a:r>
            <a:r>
              <a:rPr lang="en-US" dirty="0"/>
              <a:t>, 2020). </a:t>
            </a:r>
          </a:p>
          <a:p>
            <a:r>
              <a:rPr lang="en-US" dirty="0"/>
              <a:t>Understanding cultural influences helps behavior analysts design more effective and relevant interventions. </a:t>
            </a:r>
          </a:p>
          <a:p>
            <a:pPr marL="0" indent="0">
              <a:buNone/>
            </a:pPr>
            <a:r>
              <a:rPr lang="en-US" sz="2600" b="1" dirty="0"/>
              <a:t>Examples Using the ADDRESSING Model</a:t>
            </a:r>
          </a:p>
          <a:p>
            <a:r>
              <a:rPr lang="en-US" dirty="0"/>
              <a:t>The ADDRESSING Model encourages consideration of factors such as disability, ethnicity, religion, gender identity, and sexual orientation when providing services (</a:t>
            </a:r>
            <a:r>
              <a:rPr lang="en-US" dirty="0" err="1"/>
              <a:t>Conners</a:t>
            </a:r>
            <a:r>
              <a:rPr lang="en-US" dirty="0"/>
              <a:t> &amp; </a:t>
            </a:r>
            <a:r>
              <a:rPr lang="en-US" dirty="0" err="1"/>
              <a:t>Capell</a:t>
            </a:r>
            <a:r>
              <a:rPr lang="en-US" dirty="0"/>
              <a:t>, 2021). </a:t>
            </a:r>
          </a:p>
          <a:p>
            <a:r>
              <a:rPr lang="en-US" dirty="0"/>
              <a:t>Examples include using visual communication with clients from the deaf culture and affirming language with gender-diverse clients to build trust and engagement (Conners &amp; Capell, 2021). </a:t>
            </a:r>
          </a:p>
          <a:p>
            <a:pPr marL="0" indent="0">
              <a:buNone/>
            </a:pPr>
            <a:endParaRPr lang="en-US" sz="2600" b="1" dirty="0"/>
          </a:p>
          <a:p>
            <a:pPr marL="0" indent="0">
              <a:buNone/>
            </a:pPr>
            <a:r>
              <a:rPr lang="en-US" sz="2600" b="1" dirty="0"/>
              <a:t>Importance for ABA Practice</a:t>
            </a:r>
          </a:p>
          <a:p>
            <a:r>
              <a:rPr lang="en-US" dirty="0"/>
              <a:t>Ethical ABA practice requires adapting interventions to align with clients’ cultural backgrounds and community values (</a:t>
            </a:r>
            <a:r>
              <a:rPr lang="en-US" dirty="0" err="1"/>
              <a:t>Conners</a:t>
            </a:r>
            <a:r>
              <a:rPr lang="en-US" dirty="0"/>
              <a:t> &amp; </a:t>
            </a:r>
            <a:r>
              <a:rPr lang="en-US" dirty="0" err="1"/>
              <a:t>Capell</a:t>
            </a:r>
            <a:r>
              <a:rPr lang="en-US" dirty="0"/>
              <a:t>, 2021). </a:t>
            </a:r>
          </a:p>
          <a:p>
            <a:r>
              <a:rPr lang="en-US" dirty="0"/>
              <a:t>Culturally responsive approaches improve rapport, communication, and treatment outcomes. </a:t>
            </a:r>
          </a:p>
          <a:p>
            <a:pPr marL="0" indent="0">
              <a:buNone/>
            </a:pPr>
            <a:r>
              <a:rPr lang="en-US" sz="2600" b="1" dirty="0"/>
              <a:t>Additional Resource</a:t>
            </a:r>
          </a:p>
          <a:p>
            <a:r>
              <a:rPr lang="en-US" dirty="0"/>
              <a:t>Culture can be viewed as a historically developed pattern of social behaviors, communication practices, and belief systems that influence everyday behavior (</a:t>
            </a:r>
            <a:r>
              <a:rPr lang="en-US" dirty="0">
                <a:hlinkClick r:id="rId3"/>
              </a:rPr>
              <a:t>Beaulieu et al., 2019</a:t>
            </a:r>
            <a:r>
              <a:rPr lang="en-US" dirty="0"/>
              <a:t>). </a:t>
            </a:r>
          </a:p>
          <a:p>
            <a:r>
              <a:rPr lang="en-US" dirty="0"/>
              <a:t>Culturally relevant behavior analysis helps connect theory to practice and promotes socially meaningful interventions.</a:t>
            </a:r>
          </a:p>
          <a:p>
            <a:endParaRPr lang="en-US" dirty="0"/>
          </a:p>
        </p:txBody>
      </p:sp>
    </p:spTree>
    <p:extLst>
      <p:ext uri="{BB962C8B-B14F-4D97-AF65-F5344CB8AC3E}">
        <p14:creationId xmlns:p14="http://schemas.microsoft.com/office/powerpoint/2010/main" val="51411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t>Importance of Incorporating Culture</a:t>
            </a:r>
            <a:endParaRPr lang="en-US" sz="3200" dirty="0"/>
          </a:p>
        </p:txBody>
      </p:sp>
      <p:sp>
        <p:nvSpPr>
          <p:cNvPr id="4" name="Slide Number Placeholder 3"/>
          <p:cNvSpPr>
            <a:spLocks noGrp="1"/>
          </p:cNvSpPr>
          <p:nvPr>
            <p:ph type="sldNum" sz="quarter" idx="12"/>
          </p:nvPr>
        </p:nvSpPr>
        <p:spPr/>
        <p:txBody>
          <a:bodyPr/>
          <a:lstStyle/>
          <a:p>
            <a:fld id="{1C09814D-5925-42AE-A8A2-C1DD68B968EA}" type="slidenum">
              <a:rPr lang="en-US" smtClean="0"/>
              <a:t>4</a:t>
            </a:fld>
            <a:endParaRPr lang="en-US"/>
          </a:p>
        </p:txBody>
      </p:sp>
      <p:sp>
        <p:nvSpPr>
          <p:cNvPr id="13" name="Rectangle 12"/>
          <p:cNvSpPr/>
          <p:nvPr/>
        </p:nvSpPr>
        <p:spPr>
          <a:xfrm>
            <a:off x="2699211" y="6485641"/>
            <a:ext cx="10111819" cy="369332"/>
          </a:xfrm>
          <a:prstGeom prst="rect">
            <a:avLst/>
          </a:prstGeom>
        </p:spPr>
        <p:txBody>
          <a:bodyPr wrap="square">
            <a:spAutoFit/>
          </a:bodyPr>
          <a:lstStyle/>
          <a:p>
            <a:r>
              <a:rPr lang="fr-FR" dirty="0"/>
              <a:t>(</a:t>
            </a:r>
            <a:r>
              <a:rPr lang="fr-FR" dirty="0" err="1"/>
              <a:t>Fong</a:t>
            </a:r>
            <a:r>
              <a:rPr lang="fr-FR" dirty="0"/>
              <a:t> et al., 2016; Neill et al., 2023; Beaulieu et al., 2019; Lee et al., 2024; Gomez &amp; Beaulieu, 2022)</a:t>
            </a:r>
            <a:endParaRPr lang="en-US" dirty="0"/>
          </a:p>
        </p:txBody>
      </p:sp>
      <p:sp>
        <p:nvSpPr>
          <p:cNvPr id="3" name="Content Placeholder 2"/>
          <p:cNvSpPr>
            <a:spLocks noGrp="1"/>
          </p:cNvSpPr>
          <p:nvPr>
            <p:ph idx="1"/>
          </p:nvPr>
        </p:nvSpPr>
        <p:spPr>
          <a:xfrm>
            <a:off x="337456" y="2013857"/>
            <a:ext cx="8948057" cy="4471784"/>
          </a:xfrm>
          <a:solidFill>
            <a:schemeClr val="tx2">
              <a:lumMod val="50000"/>
            </a:schemeClr>
          </a:solidFill>
        </p:spPr>
        <p:txBody>
          <a:bodyPr>
            <a:noAutofit/>
          </a:bodyPr>
          <a:lstStyle/>
          <a:p>
            <a:pPr marL="0" indent="0">
              <a:buNone/>
            </a:pPr>
            <a:r>
              <a:rPr lang="en-US" sz="1600" b="1" dirty="0"/>
              <a:t>Importance of Incorporating Culture</a:t>
            </a:r>
          </a:p>
          <a:p>
            <a:r>
              <a:rPr lang="en-US" sz="1200" dirty="0"/>
              <a:t>Understanding a client’s cultural background helps behavior analysts develop goals and interventions that align with family values, expectations, and priorities (as discussed by Fong et al., 2016). </a:t>
            </a:r>
          </a:p>
          <a:p>
            <a:r>
              <a:rPr lang="en-US" sz="1200" dirty="0"/>
              <a:t>Culturally responsive practices improve family engagement and increase the relevance and effectiveness of ABA services (Neill et al., 2023). </a:t>
            </a:r>
          </a:p>
          <a:p>
            <a:r>
              <a:rPr lang="en-US" sz="1200" dirty="0"/>
              <a:t>Considering cultural variables promotes fairness, respect, and meaningful outcomes in service delivery. </a:t>
            </a:r>
          </a:p>
          <a:p>
            <a:pPr marL="0" indent="0">
              <a:buNone/>
            </a:pPr>
            <a:r>
              <a:rPr lang="en-US" sz="1600" b="1" dirty="0"/>
              <a:t>Examples of Incorporating Culture in Practice</a:t>
            </a:r>
          </a:p>
          <a:p>
            <a:r>
              <a:rPr lang="en-US" sz="1200" b="1" dirty="0"/>
              <a:t>Intake:</a:t>
            </a:r>
            <a:r>
              <a:rPr lang="en-US" sz="1200" dirty="0"/>
              <a:t> Gather information about preferred language, family traditions, and cultural expectations through culturally sensitive interviews or questionnaires (Beaulieu et al., 2019). </a:t>
            </a:r>
          </a:p>
          <a:p>
            <a:r>
              <a:rPr lang="en-US" sz="1200" b="1" dirty="0"/>
              <a:t>Assessment:</a:t>
            </a:r>
            <a:r>
              <a:rPr lang="en-US" sz="1200" dirty="0"/>
              <a:t> Include culturally relevant routines, activities, foods, and daily practices to ensure assessments reflect the client’s lived experiences. </a:t>
            </a:r>
          </a:p>
          <a:p>
            <a:r>
              <a:rPr lang="en-US" sz="1200" b="1" dirty="0"/>
              <a:t>Intervention &amp; Training:</a:t>
            </a:r>
            <a:r>
              <a:rPr lang="en-US" sz="1200" dirty="0"/>
              <a:t> Use culturally meaningful </a:t>
            </a:r>
            <a:r>
              <a:rPr lang="en-US" sz="1200" dirty="0" err="1"/>
              <a:t>reinforcers</a:t>
            </a:r>
            <a:r>
              <a:rPr lang="en-US" sz="1200" dirty="0"/>
              <a:t> and provide culturally responsive training to caregivers and staff to improve implementation and generalization of skills (Lee et al., 2024).</a:t>
            </a:r>
          </a:p>
          <a:p>
            <a:r>
              <a:rPr lang="en-US" sz="1200" dirty="0"/>
              <a:t>A practical resource described by Gomez and Beaulieu (2022) provides guidance for adapting ABA practices within culturally diverse settings and supports the flexible application of culturally responsive interventions. </a:t>
            </a:r>
          </a:p>
          <a:p>
            <a:pPr marL="0" indent="0">
              <a:buNone/>
            </a:pPr>
            <a:r>
              <a:rPr lang="en-US" sz="1600" b="1" dirty="0"/>
              <a:t>Additional Resource: </a:t>
            </a:r>
            <a:r>
              <a:rPr lang="en-US" sz="1200" dirty="0"/>
              <a:t>Cultural Responsiveness and Sensitivity in Applied Behavior Analysis Practice and Research</a:t>
            </a:r>
          </a:p>
          <a:p>
            <a:pPr marL="0" indent="0">
              <a:buNone/>
            </a:pPr>
            <a:r>
              <a:rPr lang="en-US" sz="1200" dirty="0">
                <a:hlinkClick r:id="rId3"/>
              </a:rPr>
              <a:t>https://behavioranalysisblogs.abainternational.org/2026/02/13/cultural-responsiveness-and-sensitivity-in-applied-behavior-analysis-practice-and-research/</a:t>
            </a:r>
            <a:r>
              <a:rPr lang="en-US" sz="1200" dirty="0"/>
              <a:t> </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71380" y="2543303"/>
            <a:ext cx="2659121" cy="248053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364608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t>Cultural Humility</a:t>
            </a:r>
            <a:endParaRPr lang="en-US" sz="3200" dirty="0"/>
          </a:p>
        </p:txBody>
      </p:sp>
      <p:sp>
        <p:nvSpPr>
          <p:cNvPr id="4" name="Slide Number Placeholder 3"/>
          <p:cNvSpPr>
            <a:spLocks noGrp="1"/>
          </p:cNvSpPr>
          <p:nvPr>
            <p:ph type="sldNum" sz="quarter" idx="12"/>
          </p:nvPr>
        </p:nvSpPr>
        <p:spPr/>
        <p:txBody>
          <a:bodyPr/>
          <a:lstStyle/>
          <a:p>
            <a:fld id="{1C09814D-5925-42AE-A8A2-C1DD68B968EA}" type="slidenum">
              <a:rPr lang="en-US" smtClean="0"/>
              <a:t>5</a:t>
            </a:fld>
            <a:endParaRPr lang="en-US"/>
          </a:p>
        </p:txBody>
      </p:sp>
      <p:sp>
        <p:nvSpPr>
          <p:cNvPr id="9" name="Rectangle 8"/>
          <p:cNvSpPr/>
          <p:nvPr/>
        </p:nvSpPr>
        <p:spPr>
          <a:xfrm>
            <a:off x="2225967" y="6488668"/>
            <a:ext cx="10529455" cy="369332"/>
          </a:xfrm>
          <a:prstGeom prst="rect">
            <a:avLst/>
          </a:prstGeom>
        </p:spPr>
        <p:txBody>
          <a:bodyPr wrap="square">
            <a:spAutoFit/>
          </a:bodyPr>
          <a:lstStyle/>
          <a:p>
            <a:r>
              <a:rPr lang="en-US" dirty="0"/>
              <a:t>(</a:t>
            </a:r>
            <a:r>
              <a:rPr lang="en-US" dirty="0" err="1"/>
              <a:t>Konidaris</a:t>
            </a:r>
            <a:r>
              <a:rPr lang="en-US" dirty="0"/>
              <a:t> &amp; Petrakis, 2025; Fong et al., 2016; Gomez &amp; Beaulieu, 2022; Neill et al., 2023; Wright, 2019)</a:t>
            </a:r>
          </a:p>
        </p:txBody>
      </p:sp>
      <p:sp>
        <p:nvSpPr>
          <p:cNvPr id="3" name="Content Placeholder 2"/>
          <p:cNvSpPr>
            <a:spLocks noGrp="1"/>
          </p:cNvSpPr>
          <p:nvPr>
            <p:ph idx="1"/>
          </p:nvPr>
        </p:nvSpPr>
        <p:spPr>
          <a:xfrm>
            <a:off x="230590" y="1978440"/>
            <a:ext cx="9613861" cy="4365954"/>
          </a:xfrm>
          <a:solidFill>
            <a:schemeClr val="bg2">
              <a:lumMod val="75000"/>
            </a:schemeClr>
          </a:solidFill>
        </p:spPr>
        <p:txBody>
          <a:bodyPr>
            <a:noAutofit/>
          </a:bodyPr>
          <a:lstStyle/>
          <a:p>
            <a:pPr marL="0" indent="0">
              <a:buNone/>
            </a:pPr>
            <a:r>
              <a:rPr lang="en-US" sz="1400" b="1" dirty="0"/>
              <a:t>Cultural Humility</a:t>
            </a:r>
          </a:p>
          <a:p>
            <a:r>
              <a:rPr lang="en-US" sz="1100" dirty="0"/>
              <a:t>Cultural humility is an ongoing process of </a:t>
            </a:r>
            <a:r>
              <a:rPr lang="en-US" sz="1100" b="1" dirty="0"/>
              <a:t>self-reflection, openness, and learning from others’ experiences</a:t>
            </a:r>
            <a:r>
              <a:rPr lang="en-US" sz="1100" dirty="0"/>
              <a:t>, rather than assuming full cultural knowledge. </a:t>
            </a:r>
          </a:p>
          <a:p>
            <a:r>
              <a:rPr lang="en-US" sz="1100" dirty="0"/>
              <a:t>It involves recognizing </a:t>
            </a:r>
            <a:r>
              <a:rPr lang="en-US" sz="1100" b="1" dirty="0"/>
              <a:t>power dynamics and personal limitations</a:t>
            </a:r>
            <a:r>
              <a:rPr lang="en-US" sz="1100" dirty="0"/>
              <a:t> and questioning how assumptions may influence assessment and treatment in ABA. </a:t>
            </a:r>
          </a:p>
          <a:p>
            <a:r>
              <a:rPr lang="en-US" sz="1100" dirty="0"/>
              <a:t>It supports aligning interventions with </a:t>
            </a:r>
            <a:r>
              <a:rPr lang="en-US" sz="1100" b="1" dirty="0"/>
              <a:t>client and family values, needs, and preferences</a:t>
            </a:r>
            <a:r>
              <a:rPr lang="en-US" sz="1100" dirty="0"/>
              <a:t>, promoting socially valid practice (</a:t>
            </a:r>
            <a:r>
              <a:rPr lang="en-US" sz="1100" dirty="0" err="1"/>
              <a:t>Konidaris</a:t>
            </a:r>
            <a:r>
              <a:rPr lang="en-US" sz="1100" dirty="0"/>
              <a:t> &amp; Petrakis, 2025). </a:t>
            </a:r>
          </a:p>
          <a:p>
            <a:pPr marL="0" indent="0">
              <a:buNone/>
            </a:pPr>
            <a:r>
              <a:rPr lang="en-US" sz="1400" b="1" dirty="0"/>
              <a:t>Benefits of Adopting Cultural Humility</a:t>
            </a:r>
          </a:p>
          <a:p>
            <a:r>
              <a:rPr lang="en-US" sz="1100" dirty="0"/>
              <a:t>Strengthens </a:t>
            </a:r>
            <a:r>
              <a:rPr lang="en-US" sz="1100" b="1" dirty="0"/>
              <a:t>relationships and trust</a:t>
            </a:r>
            <a:r>
              <a:rPr lang="en-US" sz="1100" dirty="0"/>
              <a:t> between practitioners and families, improving engagement. </a:t>
            </a:r>
          </a:p>
          <a:p>
            <a:r>
              <a:rPr lang="en-US" sz="1100" dirty="0"/>
              <a:t>Increases </a:t>
            </a:r>
            <a:r>
              <a:rPr lang="en-US" sz="1100" b="1" dirty="0"/>
              <a:t>social validity</a:t>
            </a:r>
            <a:r>
              <a:rPr lang="en-US" sz="1100" dirty="0"/>
              <a:t> by aligning goals and reinforcement with client values (Fong et al., 2016). </a:t>
            </a:r>
          </a:p>
          <a:p>
            <a:r>
              <a:rPr lang="en-US" sz="1100" dirty="0"/>
              <a:t>Helps reduce </a:t>
            </a:r>
            <a:r>
              <a:rPr lang="en-US" sz="1100" b="1" dirty="0"/>
              <a:t>bias and barriers</a:t>
            </a:r>
            <a:r>
              <a:rPr lang="en-US" sz="1100" dirty="0"/>
              <a:t>, improving equity and outcomes for diverse populations. </a:t>
            </a:r>
          </a:p>
          <a:p>
            <a:pPr marL="0" indent="0">
              <a:buNone/>
            </a:pPr>
            <a:r>
              <a:rPr lang="en-US" sz="1400" b="1" dirty="0"/>
              <a:t>Consequences of Not Using Cultural Humility</a:t>
            </a:r>
          </a:p>
          <a:p>
            <a:r>
              <a:rPr lang="en-US" sz="1100" dirty="0"/>
              <a:t>Can lead to </a:t>
            </a:r>
            <a:r>
              <a:rPr lang="en-US" sz="1100" b="1" dirty="0"/>
              <a:t>low engagement, reduced trust, and poor participation</a:t>
            </a:r>
            <a:r>
              <a:rPr lang="en-US" sz="1100" dirty="0"/>
              <a:t> in services. </a:t>
            </a:r>
          </a:p>
          <a:p>
            <a:r>
              <a:rPr lang="en-US" sz="1100" dirty="0"/>
              <a:t>Particularly harms </a:t>
            </a:r>
            <a:r>
              <a:rPr lang="en-US" sz="1100" b="1" dirty="0"/>
              <a:t>marginalized groups</a:t>
            </a:r>
            <a:r>
              <a:rPr lang="en-US" sz="1100" dirty="0"/>
              <a:t> who may already face discrimination and exclusion (Gomez &amp; Beaulieu, 2022). </a:t>
            </a:r>
          </a:p>
          <a:p>
            <a:r>
              <a:rPr lang="en-US" sz="1100" dirty="0"/>
              <a:t>Creates ethical concerns when interventions fail to reflect cultural relevance, increasing inequities and disengagement (Neill et al., 2023).</a:t>
            </a:r>
          </a:p>
          <a:p>
            <a:pPr marL="0" indent="0">
              <a:buNone/>
            </a:pPr>
            <a:r>
              <a:rPr lang="en-US" sz="1400" b="1" dirty="0"/>
              <a:t>Additional Resource: </a:t>
            </a:r>
            <a:r>
              <a:rPr lang="en-US" sz="1100" dirty="0"/>
              <a:t>ABA Technologies – Operant Innovations Podcast: “Pride and Cultural Humility”</a:t>
            </a:r>
          </a:p>
          <a:p>
            <a:pPr marL="0" indent="0">
              <a:buNone/>
            </a:pPr>
            <a:r>
              <a:rPr lang="en-US" sz="1100" dirty="0">
                <a:hlinkClick r:id="rId3"/>
              </a:rPr>
              <a:t>https://www.abatechnologies.com/operant-innovations-podcast/2023-06-21/operant-innovations-052-pride-and-cultural-humility</a:t>
            </a:r>
            <a:r>
              <a:rPr lang="en-US" sz="1100" dirty="0"/>
              <a:t> </a:t>
            </a:r>
          </a:p>
          <a:p>
            <a:endParaRPr lang="en-US" sz="1100" dirty="0"/>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53600" y="2875421"/>
            <a:ext cx="2207810" cy="1957835"/>
          </a:xfrm>
          <a:prstGeom prst="rect">
            <a:avLst/>
          </a:prstGeom>
        </p:spPr>
      </p:pic>
    </p:spTree>
    <p:extLst>
      <p:ext uri="{BB962C8B-B14F-4D97-AF65-F5344CB8AC3E}">
        <p14:creationId xmlns:p14="http://schemas.microsoft.com/office/powerpoint/2010/main" val="1811951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t>Skills for Cultural Humility</a:t>
            </a:r>
            <a:endParaRPr lang="en-US" sz="3200" dirty="0"/>
          </a:p>
        </p:txBody>
      </p:sp>
      <p:sp>
        <p:nvSpPr>
          <p:cNvPr id="4" name="Slide Number Placeholder 3"/>
          <p:cNvSpPr>
            <a:spLocks noGrp="1"/>
          </p:cNvSpPr>
          <p:nvPr>
            <p:ph type="sldNum" sz="quarter" idx="12"/>
          </p:nvPr>
        </p:nvSpPr>
        <p:spPr/>
        <p:txBody>
          <a:bodyPr/>
          <a:lstStyle/>
          <a:p>
            <a:fld id="{1C09814D-5925-42AE-A8A2-C1DD68B968EA}" type="slidenum">
              <a:rPr lang="en-US" smtClean="0"/>
              <a:t>6</a:t>
            </a:fld>
            <a:endParaRPr lang="en-US"/>
          </a:p>
        </p:txBody>
      </p:sp>
      <p:sp>
        <p:nvSpPr>
          <p:cNvPr id="16" name="Rectangle 15"/>
          <p:cNvSpPr/>
          <p:nvPr/>
        </p:nvSpPr>
        <p:spPr>
          <a:xfrm>
            <a:off x="5975930" y="6317795"/>
            <a:ext cx="7047345" cy="369332"/>
          </a:xfrm>
          <a:prstGeom prst="rect">
            <a:avLst/>
          </a:prstGeom>
        </p:spPr>
        <p:txBody>
          <a:bodyPr wrap="square">
            <a:spAutoFit/>
          </a:bodyPr>
          <a:lstStyle/>
          <a:p>
            <a:r>
              <a:rPr lang="fr-FR" dirty="0"/>
              <a:t>(</a:t>
            </a:r>
            <a:r>
              <a:rPr lang="fr-FR" dirty="0" err="1"/>
              <a:t>Fong</a:t>
            </a:r>
            <a:r>
              <a:rPr lang="fr-FR" dirty="0"/>
              <a:t> et al., 2016; </a:t>
            </a:r>
            <a:r>
              <a:rPr lang="fr-FR" dirty="0" err="1"/>
              <a:t>Conners</a:t>
            </a:r>
            <a:r>
              <a:rPr lang="fr-FR" dirty="0"/>
              <a:t> &amp; </a:t>
            </a:r>
            <a:r>
              <a:rPr lang="fr-FR" dirty="0" err="1"/>
              <a:t>Capell</a:t>
            </a:r>
            <a:r>
              <a:rPr lang="fr-FR" dirty="0"/>
              <a:t>, 2021; </a:t>
            </a:r>
            <a:r>
              <a:rPr lang="fr-FR" dirty="0" err="1"/>
              <a:t>Gatzunis</a:t>
            </a:r>
            <a:r>
              <a:rPr lang="fr-FR" dirty="0"/>
              <a:t> et al., 2022)</a:t>
            </a:r>
            <a:endParaRPr lang="en-US" dirty="0"/>
          </a:p>
        </p:txBody>
      </p:sp>
      <p:sp>
        <p:nvSpPr>
          <p:cNvPr id="3" name="Content Placeholder 2"/>
          <p:cNvSpPr>
            <a:spLocks noGrp="1"/>
          </p:cNvSpPr>
          <p:nvPr>
            <p:ph idx="1"/>
          </p:nvPr>
        </p:nvSpPr>
        <p:spPr>
          <a:xfrm>
            <a:off x="272143" y="2209799"/>
            <a:ext cx="8520875" cy="4343401"/>
          </a:xfrm>
          <a:solidFill>
            <a:schemeClr val="accent2">
              <a:lumMod val="50000"/>
            </a:schemeClr>
          </a:solidFill>
        </p:spPr>
        <p:txBody>
          <a:bodyPr>
            <a:noAutofit/>
          </a:bodyPr>
          <a:lstStyle/>
          <a:p>
            <a:pPr marL="0" indent="0">
              <a:buNone/>
            </a:pPr>
            <a:r>
              <a:rPr lang="en-US" sz="1400" b="1" dirty="0"/>
              <a:t>Skills for Cultural Humility</a:t>
            </a:r>
          </a:p>
          <a:p>
            <a:r>
              <a:rPr lang="en-US" sz="1200" dirty="0"/>
              <a:t>Cultural humility in ABA relies on key skills such as </a:t>
            </a:r>
            <a:r>
              <a:rPr lang="en-US" sz="1200" b="1" dirty="0"/>
              <a:t>self-awareness</a:t>
            </a:r>
            <a:r>
              <a:rPr lang="en-US" sz="1200" dirty="0"/>
              <a:t>, which helps practitioners recognize how their own beliefs and experiences influence clinical decisions and reduce value imposition (Fong et al., 2016). </a:t>
            </a:r>
          </a:p>
          <a:p>
            <a:r>
              <a:rPr lang="en-US" sz="1200" dirty="0"/>
              <a:t>It also requires </a:t>
            </a:r>
            <a:r>
              <a:rPr lang="en-US" sz="1200" b="1" dirty="0"/>
              <a:t>active listening and flexibility</a:t>
            </a:r>
            <a:r>
              <a:rPr lang="en-US" sz="1200" dirty="0"/>
              <a:t>, allowing behavior analysts to understand client priorities and adjust communication, assessment, and intervention approaches appropriately (Fong et al., 2016). </a:t>
            </a:r>
          </a:p>
          <a:p>
            <a:r>
              <a:rPr lang="en-US" sz="1200" dirty="0"/>
              <a:t>These skills support more respectful, client-centered, and dignified service delivery. </a:t>
            </a:r>
          </a:p>
          <a:p>
            <a:pPr marL="0" indent="0">
              <a:buNone/>
            </a:pPr>
            <a:r>
              <a:rPr lang="en-US" sz="1400" b="1" dirty="0"/>
              <a:t>Developing and Maintaining These Skills</a:t>
            </a:r>
          </a:p>
          <a:p>
            <a:r>
              <a:rPr lang="en-US" sz="1200" dirty="0"/>
              <a:t>Self-awareness can be improved through </a:t>
            </a:r>
            <a:r>
              <a:rPr lang="en-US" sz="1200" b="1" dirty="0"/>
              <a:t>reflective journaling and bias assessments</a:t>
            </a:r>
            <a:r>
              <a:rPr lang="en-US" sz="1200" dirty="0"/>
              <a:t>. </a:t>
            </a:r>
          </a:p>
          <a:p>
            <a:r>
              <a:rPr lang="en-US" sz="1200" dirty="0"/>
              <a:t>Active listening can be strengthened through </a:t>
            </a:r>
            <a:r>
              <a:rPr lang="en-US" sz="1200" b="1" dirty="0"/>
              <a:t>role-playing and client-focused engagement exercises</a:t>
            </a:r>
            <a:r>
              <a:rPr lang="en-US" sz="1200" dirty="0"/>
              <a:t> (</a:t>
            </a:r>
            <a:r>
              <a:rPr lang="en-US" sz="1200" dirty="0" err="1"/>
              <a:t>Conners</a:t>
            </a:r>
            <a:r>
              <a:rPr lang="en-US" sz="1200" dirty="0"/>
              <a:t> &amp; </a:t>
            </a:r>
            <a:r>
              <a:rPr lang="en-US" sz="1200" dirty="0" err="1"/>
              <a:t>Capell</a:t>
            </a:r>
            <a:r>
              <a:rPr lang="en-US" sz="1200" dirty="0"/>
              <a:t>, 2021). </a:t>
            </a:r>
          </a:p>
          <a:p>
            <a:r>
              <a:rPr lang="en-US" sz="1200" dirty="0"/>
              <a:t>Flexibility can be developed through </a:t>
            </a:r>
            <a:r>
              <a:rPr lang="en-US" sz="1200" b="1" dirty="0"/>
              <a:t>diverse clinical experiences and culturally responsive mentorship</a:t>
            </a:r>
            <a:r>
              <a:rPr lang="en-US" sz="1200" dirty="0"/>
              <a:t>. </a:t>
            </a:r>
          </a:p>
          <a:p>
            <a:r>
              <a:rPr lang="en-US" sz="1200" dirty="0"/>
              <a:t>Reflective supervision and structured skill-building activities also support ongoing development of cultural responsiveness (</a:t>
            </a:r>
            <a:r>
              <a:rPr lang="en-US" sz="1200" dirty="0" err="1"/>
              <a:t>Gatzunis</a:t>
            </a:r>
            <a:r>
              <a:rPr lang="en-US" sz="1200" dirty="0"/>
              <a:t> et al., 2022).</a:t>
            </a:r>
          </a:p>
          <a:p>
            <a:pPr marL="0" indent="0">
              <a:buNone/>
            </a:pPr>
            <a:r>
              <a:rPr lang="en-US" sz="1400" b="1" dirty="0"/>
              <a:t>Additional Resource:</a:t>
            </a:r>
            <a:r>
              <a:rPr lang="en-US" sz="1200" dirty="0"/>
              <a:t> Behavioral Observations Podcast – “Cultural Responsiveness in Applied Behavior Analysis” (Inside JABA Series)</a:t>
            </a:r>
          </a:p>
          <a:p>
            <a:pPr marL="0" indent="0">
              <a:buNone/>
            </a:pPr>
            <a:r>
              <a:rPr lang="en-US" sz="1200" dirty="0">
                <a:hlinkClick r:id="rId3"/>
              </a:rPr>
              <a:t>https://behavioralobservations.com/be_obs/downloads/session-194-inside-jaba-12-cultural-responsiveness-in-applied-behavior-analysis-2</a:t>
            </a:r>
            <a:r>
              <a:rPr lang="en-US" sz="1200" dirty="0"/>
              <a:t> </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559697" y="2520576"/>
            <a:ext cx="3468970" cy="307406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647639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t>Culturally Humble Responses</a:t>
            </a:r>
            <a:endParaRPr lang="en-US" sz="3200" dirty="0"/>
          </a:p>
        </p:txBody>
      </p:sp>
      <p:sp>
        <p:nvSpPr>
          <p:cNvPr id="4" name="Slide Number Placeholder 3"/>
          <p:cNvSpPr>
            <a:spLocks noGrp="1"/>
          </p:cNvSpPr>
          <p:nvPr>
            <p:ph type="sldNum" sz="quarter" idx="12"/>
          </p:nvPr>
        </p:nvSpPr>
        <p:spPr/>
        <p:txBody>
          <a:bodyPr/>
          <a:lstStyle/>
          <a:p>
            <a:fld id="{1C09814D-5925-42AE-A8A2-C1DD68B968EA}" type="slidenum">
              <a:rPr lang="en-US" smtClean="0"/>
              <a:t>7</a:t>
            </a:fld>
            <a:endParaRPr lang="en-US"/>
          </a:p>
        </p:txBody>
      </p:sp>
      <p:grpSp>
        <p:nvGrpSpPr>
          <p:cNvPr id="6" name="Group 5"/>
          <p:cNvGrpSpPr/>
          <p:nvPr/>
        </p:nvGrpSpPr>
        <p:grpSpPr>
          <a:xfrm>
            <a:off x="413657" y="1987887"/>
            <a:ext cx="11212286" cy="3925410"/>
            <a:chOff x="1320801" y="2595418"/>
            <a:chExt cx="8622146" cy="2955636"/>
          </a:xfrm>
          <a:solidFill>
            <a:schemeClr val="accent1">
              <a:lumMod val="50000"/>
            </a:schemeClr>
          </a:solidFill>
        </p:grpSpPr>
        <p:sp>
          <p:nvSpPr>
            <p:cNvPr id="5" name="Oval 4"/>
            <p:cNvSpPr/>
            <p:nvPr/>
          </p:nvSpPr>
          <p:spPr>
            <a:xfrm>
              <a:off x="1320801" y="2595418"/>
              <a:ext cx="3149600" cy="2955636"/>
            </a:xfrm>
            <a:prstGeom prst="ellipse">
              <a:avLst/>
            </a:prstGeom>
            <a:grpFill/>
            <a:ln>
              <a:noFill/>
            </a:ln>
          </p:spPr>
          <p:style>
            <a:lnRef idx="0">
              <a:scrgbClr r="0" g="0" b="0"/>
            </a:lnRef>
            <a:fillRef idx="0">
              <a:scrgbClr r="0" g="0" b="0"/>
            </a:fillRef>
            <a:effectRef idx="0">
              <a:scrgbClr r="0" g="0" b="0"/>
            </a:effectRef>
            <a:fontRef idx="minor">
              <a:schemeClr val="lt1"/>
            </a:fontRef>
          </p:style>
          <p:txBody>
            <a:bodyPr rtlCol="0" anchor="ctr"/>
            <a:lstStyle/>
            <a:p>
              <a:r>
                <a:rPr lang="en-US" sz="1400" b="1" dirty="0">
                  <a:solidFill>
                    <a:schemeClr val="tx1"/>
                  </a:solidFill>
                </a:rPr>
                <a:t>Example 1: Integrating Family Cultural Values</a:t>
              </a:r>
            </a:p>
            <a:p>
              <a:r>
                <a:rPr lang="en-US" sz="1400" b="1" dirty="0">
                  <a:solidFill>
                    <a:schemeClr val="tx1"/>
                  </a:solidFill>
                </a:rPr>
                <a:t>Verbal response:</a:t>
              </a:r>
              <a:r>
                <a:rPr lang="en-US" sz="1400" dirty="0">
                  <a:solidFill>
                    <a:schemeClr val="tx1"/>
                  </a:solidFill>
                </a:rPr>
                <a:t> “Thank you for sharing your family’s values and traditions. We want to make sure your support plan reflects what matters most to you. What traditions or practices would you like us to include?” </a:t>
              </a:r>
            </a:p>
            <a:p>
              <a:r>
                <a:rPr lang="en-US" sz="1400" b="1" dirty="0">
                  <a:solidFill>
                    <a:schemeClr val="tx1"/>
                  </a:solidFill>
                </a:rPr>
                <a:t>Action in practice:</a:t>
              </a:r>
              <a:r>
                <a:rPr lang="en-US" sz="1400" dirty="0">
                  <a:solidFill>
                    <a:schemeClr val="tx1"/>
                  </a:solidFill>
                </a:rPr>
                <a:t> Collaborate with the family to embed cultural traditions, communication styles, and celebrations into intervention goals so the plan aligns with family values.</a:t>
              </a:r>
            </a:p>
          </p:txBody>
        </p:sp>
        <p:sp>
          <p:nvSpPr>
            <p:cNvPr id="7" name="Oval 6"/>
            <p:cNvSpPr/>
            <p:nvPr/>
          </p:nvSpPr>
          <p:spPr>
            <a:xfrm>
              <a:off x="3994728" y="2595418"/>
              <a:ext cx="3149600" cy="2955636"/>
            </a:xfrm>
            <a:prstGeom prst="ellipse">
              <a:avLst/>
            </a:prstGeom>
            <a:grpFill/>
            <a:ln>
              <a:noFill/>
            </a:ln>
          </p:spPr>
          <p:style>
            <a:lnRef idx="0">
              <a:scrgbClr r="0" g="0" b="0"/>
            </a:lnRef>
            <a:fillRef idx="0">
              <a:scrgbClr r="0" g="0" b="0"/>
            </a:fillRef>
            <a:effectRef idx="0">
              <a:scrgbClr r="0" g="0" b="0"/>
            </a:effectRef>
            <a:fontRef idx="minor">
              <a:schemeClr val="lt1"/>
            </a:fontRef>
          </p:style>
          <p:txBody>
            <a:bodyPr rtlCol="0" anchor="ctr"/>
            <a:lstStyle/>
            <a:p>
              <a:r>
                <a:rPr lang="en-US" sz="1400" b="1" dirty="0">
                  <a:solidFill>
                    <a:schemeClr val="tx1"/>
                  </a:solidFill>
                </a:rPr>
                <a:t>Example 2: Supporting Cultural Identity</a:t>
              </a:r>
            </a:p>
            <a:p>
              <a:r>
                <a:rPr lang="en-US" sz="1400" b="1" dirty="0">
                  <a:solidFill>
                    <a:schemeClr val="tx1"/>
                  </a:solidFill>
                </a:rPr>
                <a:t>Verbal response</a:t>
              </a:r>
              <a:r>
                <a:rPr lang="en-US" sz="1400" dirty="0">
                  <a:solidFill>
                    <a:schemeClr val="tx1"/>
                  </a:solidFill>
                </a:rPr>
                <a:t>: “I appreciate you sharing this concern. Your child’s cultural identity must be respected and preserved while we work on skill development.”</a:t>
              </a:r>
            </a:p>
            <a:p>
              <a:r>
                <a:rPr lang="en-US" sz="1400" b="1" dirty="0">
                  <a:solidFill>
                    <a:schemeClr val="tx1"/>
                  </a:solidFill>
                </a:rPr>
                <a:t>Action in practice: </a:t>
              </a:r>
              <a:r>
                <a:rPr lang="en-US" sz="1400" dirty="0">
                  <a:solidFill>
                    <a:schemeClr val="tx1"/>
                  </a:solidFill>
                </a:rPr>
                <a:t>Use culturally relevant materials (e.g., music, stories, community practices) and design goals that support both skill acquisition and cultural identity and belonging.</a:t>
              </a:r>
            </a:p>
          </p:txBody>
        </p:sp>
        <p:sp>
          <p:nvSpPr>
            <p:cNvPr id="8" name="Oval 7"/>
            <p:cNvSpPr/>
            <p:nvPr/>
          </p:nvSpPr>
          <p:spPr>
            <a:xfrm>
              <a:off x="6793347" y="2595418"/>
              <a:ext cx="3149600" cy="2955636"/>
            </a:xfrm>
            <a:prstGeom prst="ellipse">
              <a:avLst/>
            </a:prstGeom>
            <a:grpFill/>
            <a:ln>
              <a:noFill/>
            </a:ln>
          </p:spPr>
          <p:style>
            <a:lnRef idx="0">
              <a:scrgbClr r="0" g="0" b="0"/>
            </a:lnRef>
            <a:fillRef idx="0">
              <a:scrgbClr r="0" g="0" b="0"/>
            </a:fillRef>
            <a:effectRef idx="0">
              <a:scrgbClr r="0" g="0" b="0"/>
            </a:effectRef>
            <a:fontRef idx="minor">
              <a:schemeClr val="lt1"/>
            </a:fontRef>
          </p:style>
          <p:txBody>
            <a:bodyPr rtlCol="0" anchor="ctr"/>
            <a:lstStyle/>
            <a:p>
              <a:r>
                <a:rPr lang="en-US" sz="1400" b="1" dirty="0">
                  <a:solidFill>
                    <a:schemeClr val="tx1"/>
                  </a:solidFill>
                </a:rPr>
                <a:t>Example 3: Increasing Flexibility in ABA Services</a:t>
              </a:r>
            </a:p>
            <a:p>
              <a:r>
                <a:rPr lang="en-US" sz="1400" b="1" dirty="0">
                  <a:solidFill>
                    <a:schemeClr val="tx1"/>
                  </a:solidFill>
                </a:rPr>
                <a:t>Verbal response:</a:t>
              </a:r>
              <a:r>
                <a:rPr lang="en-US" sz="1400" dirty="0">
                  <a:solidFill>
                    <a:schemeClr val="tx1"/>
                  </a:solidFill>
                </a:rPr>
                <a:t> “Thank you for your feedback. Let’s work together to adjust the structure so it fits your family’s routines while still meeting intervention goals.” </a:t>
              </a:r>
            </a:p>
            <a:p>
              <a:r>
                <a:rPr lang="en-US" sz="1400" b="1" dirty="0">
                  <a:solidFill>
                    <a:schemeClr val="tx1"/>
                  </a:solidFill>
                </a:rPr>
                <a:t>Action in practice:</a:t>
              </a:r>
              <a:r>
                <a:rPr lang="en-US" sz="1400" dirty="0">
                  <a:solidFill>
                    <a:schemeClr val="tx1"/>
                  </a:solidFill>
                </a:rPr>
                <a:t> Adapt session timing, teaching strategies, and parent training to fit family routines and cultural practices while maintaining evidence-based ABA procedures.</a:t>
              </a:r>
            </a:p>
          </p:txBody>
        </p:sp>
      </p:grpSp>
      <p:sp>
        <p:nvSpPr>
          <p:cNvPr id="9" name="TextBox 8"/>
          <p:cNvSpPr txBox="1"/>
          <p:nvPr/>
        </p:nvSpPr>
        <p:spPr>
          <a:xfrm>
            <a:off x="1413163" y="5923149"/>
            <a:ext cx="9365673" cy="615553"/>
          </a:xfrm>
          <a:prstGeom prst="rect">
            <a:avLst/>
          </a:prstGeom>
          <a:noFill/>
        </p:spPr>
        <p:txBody>
          <a:bodyPr wrap="square" rtlCol="0">
            <a:spAutoFit/>
          </a:bodyPr>
          <a:lstStyle/>
          <a:p>
            <a:r>
              <a:rPr lang="en-US" b="1" dirty="0"/>
              <a:t>Additional Resource</a:t>
            </a:r>
            <a:r>
              <a:rPr lang="en-US" sz="1600" b="1" dirty="0"/>
              <a:t>: </a:t>
            </a:r>
            <a:r>
              <a:rPr lang="en-US" sz="1400" dirty="0"/>
              <a:t>Biases and Blind Spots: Practicing With Cultural Competence and Cultural Humility in ABA</a:t>
            </a:r>
          </a:p>
          <a:p>
            <a:r>
              <a:rPr lang="en-US" sz="1600" dirty="0">
                <a:hlinkClick r:id="rId3"/>
              </a:rPr>
              <a:t>https://www.abainternational.org/constituents/practitioners/webinars/november-2020-webinar.aspx</a:t>
            </a:r>
            <a:r>
              <a:rPr lang="en-US" sz="1600" dirty="0"/>
              <a:t> </a:t>
            </a:r>
          </a:p>
        </p:txBody>
      </p:sp>
    </p:spTree>
    <p:extLst>
      <p:ext uri="{BB962C8B-B14F-4D97-AF65-F5344CB8AC3E}">
        <p14:creationId xmlns:p14="http://schemas.microsoft.com/office/powerpoint/2010/main" val="972784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t>Conclusion</a:t>
            </a:r>
            <a:endParaRPr lang="en-US" sz="3200" dirty="0"/>
          </a:p>
        </p:txBody>
      </p:sp>
      <p:sp>
        <p:nvSpPr>
          <p:cNvPr id="4" name="Slide Number Placeholder 3"/>
          <p:cNvSpPr>
            <a:spLocks noGrp="1"/>
          </p:cNvSpPr>
          <p:nvPr>
            <p:ph type="sldNum" sz="quarter" idx="12"/>
          </p:nvPr>
        </p:nvSpPr>
        <p:spPr/>
        <p:txBody>
          <a:bodyPr/>
          <a:lstStyle/>
          <a:p>
            <a:fld id="{1C09814D-5925-42AE-A8A2-C1DD68B968EA}" type="slidenum">
              <a:rPr lang="en-US" smtClean="0"/>
              <a:t>8</a:t>
            </a:fld>
            <a:endParaRPr lang="en-US"/>
          </a:p>
        </p:txBody>
      </p:sp>
      <p:sp>
        <p:nvSpPr>
          <p:cNvPr id="5" name="Rectangle 1"/>
          <p:cNvSpPr>
            <a:spLocks noGrp="1" noChangeArrowheads="1"/>
          </p:cNvSpPr>
          <p:nvPr>
            <p:ph idx="1"/>
          </p:nvPr>
        </p:nvSpPr>
        <p:spPr bwMode="auto">
          <a:xfrm>
            <a:off x="402771" y="2593420"/>
            <a:ext cx="8547269" cy="2862322"/>
          </a:xfrm>
          <a:prstGeom prst="rect">
            <a:avLst/>
          </a:prstGeom>
          <a:solidFill>
            <a:schemeClr val="accent1">
              <a:lumMod val="50000"/>
            </a:schemeClr>
          </a:solidFill>
          <a:ln>
            <a:noFill/>
          </a:ln>
          <a:effectLst/>
        </p:spPr>
        <p:txBody>
          <a:bodyPr vert="horz" wrap="square" lIns="91440" tIns="45720" rIns="91440" bIns="45720" numCol="1" rtlCol="0" anchor="ctr" anchorCtr="0" compatLnSpc="1">
            <a:prstTxWarp prst="textNoShape">
              <a:avLst/>
            </a:prstTxWarp>
            <a:spAutoFit/>
          </a:bodyPr>
          <a:lstStyle/>
          <a:p>
            <a:pPr eaLnBrk="0" fontAlgn="base" hangingPunct="0">
              <a:lnSpc>
                <a:spcPct val="100000"/>
              </a:lnSpc>
              <a:spcBef>
                <a:spcPct val="0"/>
              </a:spcBef>
              <a:spcAft>
                <a:spcPct val="0"/>
              </a:spcAft>
            </a:pPr>
            <a:r>
              <a:rPr lang="en-US" altLang="en-US" sz="1800" dirty="0">
                <a:latin typeface="+mj-lt"/>
              </a:rPr>
              <a:t>This digital toolkit emphasizes culture and cultural humility as essential parts of ethical ABA practice. </a:t>
            </a:r>
          </a:p>
          <a:p>
            <a:pPr eaLnBrk="0" fontAlgn="base" hangingPunct="0">
              <a:lnSpc>
                <a:spcPct val="100000"/>
              </a:lnSpc>
              <a:spcBef>
                <a:spcPct val="0"/>
              </a:spcBef>
              <a:spcAft>
                <a:spcPct val="0"/>
              </a:spcAft>
            </a:pPr>
            <a:r>
              <a:rPr lang="en-US" altLang="en-US" sz="1800" dirty="0">
                <a:latin typeface="+mj-lt"/>
              </a:rPr>
              <a:t>Culturally humble BCBAs continuously adapt services to align with clients’ cultural experiences and perspectives. </a:t>
            </a:r>
          </a:p>
          <a:p>
            <a:pPr eaLnBrk="0" fontAlgn="base" hangingPunct="0">
              <a:lnSpc>
                <a:spcPct val="100000"/>
              </a:lnSpc>
              <a:spcBef>
                <a:spcPct val="0"/>
              </a:spcBef>
              <a:spcAft>
                <a:spcPct val="0"/>
              </a:spcAft>
            </a:pPr>
            <a:r>
              <a:rPr lang="en-US" altLang="en-US" sz="1800" dirty="0">
                <a:latin typeface="+mj-lt"/>
              </a:rPr>
              <a:t>These practices strengthen trust, improve social validity, and support more effective and lasting outcomes. </a:t>
            </a:r>
          </a:p>
          <a:p>
            <a:pPr eaLnBrk="0" fontAlgn="base" hangingPunct="0">
              <a:lnSpc>
                <a:spcPct val="100000"/>
              </a:lnSpc>
              <a:spcBef>
                <a:spcPct val="0"/>
              </a:spcBef>
              <a:spcAft>
                <a:spcPct val="0"/>
              </a:spcAft>
            </a:pPr>
            <a:r>
              <a:rPr lang="en-US" altLang="en-US" sz="1800" dirty="0">
                <a:latin typeface="+mj-lt"/>
              </a:rPr>
              <a:t>Ignoring culture can worsen inequities, weaken relationships, and reduce intervention effectiveness. </a:t>
            </a:r>
          </a:p>
          <a:p>
            <a:pPr eaLnBrk="0" fontAlgn="base" hangingPunct="0">
              <a:lnSpc>
                <a:spcPct val="100000"/>
              </a:lnSpc>
              <a:spcBef>
                <a:spcPct val="0"/>
              </a:spcBef>
              <a:spcAft>
                <a:spcPct val="0"/>
              </a:spcAft>
            </a:pPr>
            <a:r>
              <a:rPr lang="en-US" altLang="en-US" sz="1800" dirty="0">
                <a:latin typeface="+mj-lt"/>
              </a:rPr>
              <a:t>Overall, cultural humility makes ABA practice more equitable, respectful, and client- and family-centered. </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35047" y="2481467"/>
            <a:ext cx="3227647" cy="331012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404744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t>References</a:t>
            </a:r>
          </a:p>
        </p:txBody>
      </p:sp>
      <p:sp>
        <p:nvSpPr>
          <p:cNvPr id="3" name="Content Placeholder 2"/>
          <p:cNvSpPr>
            <a:spLocks noGrp="1"/>
          </p:cNvSpPr>
          <p:nvPr>
            <p:ph idx="1"/>
          </p:nvPr>
        </p:nvSpPr>
        <p:spPr>
          <a:xfrm>
            <a:off x="190794" y="2069017"/>
            <a:ext cx="12001206" cy="4658354"/>
          </a:xfrm>
        </p:spPr>
        <p:txBody>
          <a:bodyPr>
            <a:noAutofit/>
          </a:bodyPr>
          <a:lstStyle/>
          <a:p>
            <a:pPr marL="0" indent="0">
              <a:buNone/>
            </a:pPr>
            <a:r>
              <a:rPr lang="en-US" sz="1000" dirty="0" err="1"/>
              <a:t>Araiba</a:t>
            </a:r>
            <a:r>
              <a:rPr lang="en-US" sz="1000" dirty="0"/>
              <a:t>, S. (2020). Current diversification of behaviorism. </a:t>
            </a:r>
            <a:r>
              <a:rPr lang="en-US" sz="1000" i="1" dirty="0"/>
              <a:t>Perspectives on Behavior Science</a:t>
            </a:r>
            <a:r>
              <a:rPr lang="en-US" sz="1000" dirty="0"/>
              <a:t>, </a:t>
            </a:r>
            <a:r>
              <a:rPr lang="en-US" sz="1000" i="1" dirty="0"/>
              <a:t>43</a:t>
            </a:r>
            <a:r>
              <a:rPr lang="en-US" sz="1000" dirty="0"/>
              <a:t>(1), 157–175. </a:t>
            </a:r>
            <a:r>
              <a:rPr lang="en-US" sz="1000" u="sng" dirty="0">
                <a:hlinkClick r:id="rId2"/>
              </a:rPr>
              <a:t>https://doi.org/10.1007/s40614-019-00207-0</a:t>
            </a:r>
            <a:r>
              <a:rPr lang="en-US" sz="1000" dirty="0"/>
              <a:t> </a:t>
            </a:r>
          </a:p>
          <a:p>
            <a:r>
              <a:rPr lang="en-US" sz="1000" dirty="0">
                <a:solidFill>
                  <a:schemeClr val="bg1"/>
                </a:solidFill>
              </a:rPr>
              <a:t>This article explores the evolution and diversification of behaviorism, emphasizing how behavioral principles can be applied across varied social and cultural contexts. It is relevant to the toolkit because it supports understanding culture as learned behavior shaped by environmental contingencies, providing a foundation for culturally informed ABA practice.</a:t>
            </a:r>
          </a:p>
          <a:p>
            <a:pPr marL="0" indent="0">
              <a:buNone/>
            </a:pPr>
            <a:r>
              <a:rPr lang="en-US" sz="1000" dirty="0"/>
              <a:t>Beaulieu, L., Addington, J., &amp; Almeida, D. (2019). Behavior analysts’ training and practices regarding cultural diversity: The case for culturally competent care. </a:t>
            </a:r>
            <a:r>
              <a:rPr lang="en-US" sz="1000" i="1" dirty="0"/>
              <a:t>Behavior Analysis in Practice</a:t>
            </a:r>
            <a:r>
              <a:rPr lang="en-US" sz="1000" dirty="0"/>
              <a:t>, </a:t>
            </a:r>
            <a:r>
              <a:rPr lang="en-US" sz="1000" i="1" dirty="0"/>
              <a:t>12</a:t>
            </a:r>
            <a:r>
              <a:rPr lang="en-US" sz="1000" dirty="0"/>
              <a:t>(3), 6–13. 	</a:t>
            </a:r>
            <a:r>
              <a:rPr lang="en-US" sz="1000" u="sng" dirty="0">
                <a:hlinkClick r:id="rId3"/>
              </a:rPr>
              <a:t>https://doi.org/10.1007/s40617-018-00313-6</a:t>
            </a:r>
            <a:r>
              <a:rPr lang="en-US" sz="1000" dirty="0"/>
              <a:t> </a:t>
            </a:r>
          </a:p>
          <a:p>
            <a:r>
              <a:rPr lang="en-US" sz="1000" dirty="0">
                <a:solidFill>
                  <a:schemeClr val="bg1"/>
                </a:solidFill>
              </a:rPr>
              <a:t>This study examines the extent to which behavior analysts are trained in cultural diversity and highlights the need for culturally competent service delivery. It is relevant to the toolkit by demonstrating why practitioners should integrate cultural considerations into assessment, intervention, and collaboration with families.</a:t>
            </a:r>
          </a:p>
          <a:p>
            <a:pPr marL="0" indent="0">
              <a:buNone/>
            </a:pPr>
            <a:r>
              <a:rPr lang="en-US" sz="1000" dirty="0" err="1"/>
              <a:t>Conners</a:t>
            </a:r>
            <a:r>
              <a:rPr lang="en-US" sz="1000" dirty="0"/>
              <a:t>, B. M., &amp; </a:t>
            </a:r>
            <a:r>
              <a:rPr lang="en-US" sz="1000" dirty="0" err="1"/>
              <a:t>Capell</a:t>
            </a:r>
            <a:r>
              <a:rPr lang="en-US" sz="1000" dirty="0"/>
              <a:t>, S. T. (2021). Multiculturalism and diversity in applied behavior analysis: Bridging theory and application. </a:t>
            </a:r>
            <a:r>
              <a:rPr lang="en-US" sz="1000" i="1" dirty="0"/>
              <a:t>Seton Hall University’s Faculty Scholarship</a:t>
            </a:r>
            <a:r>
              <a:rPr lang="en-US" sz="1000" dirty="0"/>
              <a:t>. 	</a:t>
            </a:r>
            <a:r>
              <a:rPr lang="en-US" sz="1000" u="sng" dirty="0">
                <a:hlinkClick r:id="rId4"/>
              </a:rPr>
              <a:t>https://shu.elsevierpure.com/en/publications/multiculturalism-and-diversity-in-applied-behavior-analysis-bridg</a:t>
            </a:r>
            <a:r>
              <a:rPr lang="en-US" sz="1000" dirty="0"/>
              <a:t> </a:t>
            </a:r>
          </a:p>
          <a:p>
            <a:r>
              <a:rPr lang="en-US" sz="1000" dirty="0">
                <a:solidFill>
                  <a:schemeClr val="bg1"/>
                </a:solidFill>
              </a:rPr>
              <a:t>This work discusses multiculturalism and diversity within applied behavior analysis and introduces frameworks, such as the ADDRESSING model, for understanding client backgrounds. It supports the toolkit by providing practical guidance for recognizing cultural variables that influence ethical and effective ABA services.</a:t>
            </a:r>
          </a:p>
          <a:p>
            <a:pPr marL="0" indent="0">
              <a:buNone/>
            </a:pPr>
            <a:r>
              <a:rPr lang="en-US" sz="1000" dirty="0"/>
              <a:t>Fong, E. H., </a:t>
            </a:r>
            <a:r>
              <a:rPr lang="en-US" sz="1000" dirty="0" err="1"/>
              <a:t>Catagnus</a:t>
            </a:r>
            <a:r>
              <a:rPr lang="en-US" sz="1000" dirty="0"/>
              <a:t>, R. M., Brodhead, M. T., Quigley, S., &amp; Field, S. (2016). Developing the cultural awareness skills of behavior analysts. </a:t>
            </a:r>
            <a:r>
              <a:rPr lang="en-US" sz="1000" i="1" dirty="0"/>
              <a:t>Behavior Analysis in Practice</a:t>
            </a:r>
            <a:r>
              <a:rPr lang="en-US" sz="1000" dirty="0"/>
              <a:t>, </a:t>
            </a:r>
            <a:r>
              <a:rPr lang="en-US" sz="1000" i="1" dirty="0"/>
              <a:t>9</a:t>
            </a:r>
            <a:r>
              <a:rPr lang="en-US" sz="1000" dirty="0"/>
              <a:t>(1), 84–94. </a:t>
            </a:r>
            <a:r>
              <a:rPr lang="en-US" sz="1000" u="sng" dirty="0">
                <a:hlinkClick r:id="rId5"/>
              </a:rPr>
              <a:t>https://doi.org/10.1007/s40617-016-0111-6</a:t>
            </a:r>
            <a:r>
              <a:rPr lang="en-US" sz="1000" dirty="0"/>
              <a:t> </a:t>
            </a:r>
          </a:p>
          <a:p>
            <a:r>
              <a:rPr lang="en-US" sz="1000" dirty="0">
                <a:solidFill>
                  <a:schemeClr val="bg1"/>
                </a:solidFill>
              </a:rPr>
              <a:t>This seminal article outlines the importance of developing cultural awareness and humility among behavior analysts to improve ethical practice. It is central to the toolkit because it explains how self-reflection, collaboration, and sensitivity to cultural differences enhance treatment planning and client outcomes.</a:t>
            </a:r>
          </a:p>
          <a:p>
            <a:pPr marL="0" indent="0">
              <a:buNone/>
            </a:pPr>
            <a:r>
              <a:rPr lang="en-US" sz="1000" dirty="0" err="1"/>
              <a:t>Gatzunis</a:t>
            </a:r>
            <a:r>
              <a:rPr lang="en-US" sz="1000" dirty="0"/>
              <a:t>, K. S., Edwards, K. Y., Diaz, A. R., </a:t>
            </a:r>
            <a:r>
              <a:rPr lang="en-US" sz="1000" dirty="0" err="1"/>
              <a:t>Conners</a:t>
            </a:r>
            <a:r>
              <a:rPr lang="en-US" sz="1000" dirty="0"/>
              <a:t>, B. M., &amp; Weiss, M. J. (2022). Cultural responsiveness framework in BCBA supervision. </a:t>
            </a:r>
            <a:r>
              <a:rPr lang="en-US" sz="1000" i="1" dirty="0"/>
              <a:t>Behavior Analysis in Practice</a:t>
            </a:r>
            <a:r>
              <a:rPr lang="en-US" sz="1000" dirty="0"/>
              <a:t>, </a:t>
            </a:r>
            <a:r>
              <a:rPr lang="en-US" sz="1000" i="1" dirty="0"/>
              <a:t>15</a:t>
            </a:r>
            <a:r>
              <a:rPr lang="en-US" sz="1000" dirty="0"/>
              <a:t>(4), 1373–1382. </a:t>
            </a:r>
            <a:r>
              <a:rPr lang="en-US" sz="1000" u="sng" dirty="0">
                <a:hlinkClick r:id="rId6"/>
              </a:rPr>
              <a:t>https://doi.org/10.1007/s40617-022-	00688-7</a:t>
            </a:r>
            <a:r>
              <a:rPr lang="en-US" sz="1000" dirty="0"/>
              <a:t> </a:t>
            </a:r>
          </a:p>
          <a:p>
            <a:r>
              <a:rPr lang="en-US" sz="1000" dirty="0">
                <a:solidFill>
                  <a:schemeClr val="bg1"/>
                </a:solidFill>
              </a:rPr>
              <a:t>The authors present a cultural responsiveness framework for BCBA supervision that promotes reflective practice and inclusive professional development. This source is relevant because it offers strategies for building and maintaining cultural humility skills through supervision and ongoing learning.</a:t>
            </a:r>
          </a:p>
          <a:p>
            <a:pPr marL="0" indent="0">
              <a:buNone/>
            </a:pPr>
            <a:r>
              <a:rPr lang="en-US" sz="1000" dirty="0"/>
              <a:t>Gomez, C. J., &amp; Beaulieu, L. (2022). Cultural responsiveness in applied behavior analysis: Research and practice. </a:t>
            </a:r>
            <a:r>
              <a:rPr lang="en-US" sz="1000" i="1" dirty="0"/>
              <a:t>Journal of Applied Behavior Analysis</a:t>
            </a:r>
            <a:r>
              <a:rPr lang="en-US" sz="1000" dirty="0"/>
              <a:t>, </a:t>
            </a:r>
            <a:r>
              <a:rPr lang="en-US" sz="1000" i="1" dirty="0"/>
              <a:t>55</a:t>
            </a:r>
            <a:r>
              <a:rPr lang="en-US" sz="1000" dirty="0"/>
              <a:t>(3), 1–25. </a:t>
            </a:r>
            <a:r>
              <a:rPr lang="en-US" sz="1000" u="sng" dirty="0">
                <a:hlinkClick r:id="rId7"/>
              </a:rPr>
              <a:t>https://doi.org/10.1002/jaba.920</a:t>
            </a:r>
            <a:r>
              <a:rPr lang="en-US" sz="1000" dirty="0"/>
              <a:t> </a:t>
            </a:r>
          </a:p>
          <a:p>
            <a:r>
              <a:rPr lang="en-US" sz="1000" dirty="0">
                <a:solidFill>
                  <a:schemeClr val="bg1"/>
                </a:solidFill>
              </a:rPr>
              <a:t>This article reviews research and practical applications related to cultural responsiveness in applied behavior analysis. It contributes to the toolkit by offering evidence-based recommendations for adapting assessments and interventions to align with clients’ cultural values and lived experiences.</a:t>
            </a:r>
          </a:p>
          <a:p>
            <a:pPr marL="0" indent="0">
              <a:buNone/>
            </a:pPr>
            <a:endParaRPr lang="en-US" sz="1000" dirty="0"/>
          </a:p>
        </p:txBody>
      </p:sp>
      <p:sp>
        <p:nvSpPr>
          <p:cNvPr id="4" name="Slide Number Placeholder 3"/>
          <p:cNvSpPr>
            <a:spLocks noGrp="1"/>
          </p:cNvSpPr>
          <p:nvPr>
            <p:ph type="sldNum" sz="quarter" idx="12"/>
          </p:nvPr>
        </p:nvSpPr>
        <p:spPr/>
        <p:txBody>
          <a:bodyPr/>
          <a:lstStyle/>
          <a:p>
            <a:fld id="{1C09814D-5925-42AE-A8A2-C1DD68B968EA}" type="slidenum">
              <a:rPr lang="en-US" smtClean="0"/>
              <a:t>9</a:t>
            </a:fld>
            <a:endParaRPr lang="en-US"/>
          </a:p>
        </p:txBody>
      </p:sp>
    </p:spTree>
    <p:extLst>
      <p:ext uri="{BB962C8B-B14F-4D97-AF65-F5344CB8AC3E}">
        <p14:creationId xmlns:p14="http://schemas.microsoft.com/office/powerpoint/2010/main" val="824624510"/>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Custom 1">
      <a:majorFont>
        <a:latin typeface="Times New Roman"/>
        <a:ea typeface=""/>
        <a:cs typeface=""/>
      </a:majorFont>
      <a:minorFont>
        <a:latin typeface="Times New Roman"/>
        <a:ea typeface=""/>
        <a:cs typeface=""/>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228</TotalTime>
  <Words>5068</Words>
  <PresentationFormat>Widescreen</PresentationFormat>
  <Paragraphs>164</Paragraphs>
  <Slides>10</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Berlin</vt:lpstr>
      <vt:lpstr>Digital Toolkit: Cultural Humility &amp; Ethics in ABA</vt:lpstr>
      <vt:lpstr>Introduction</vt:lpstr>
      <vt:lpstr>Culture from a Behavioral Perspective</vt:lpstr>
      <vt:lpstr>Importance of Incorporating Culture</vt:lpstr>
      <vt:lpstr>Cultural Humility</vt:lpstr>
      <vt:lpstr>Skills for Cultural Humility</vt:lpstr>
      <vt:lpstr>Culturally Humble Responses</vt:lpstr>
      <vt:lpstr>Conclusion</vt:lpstr>
      <vt:lpstr>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2026-06-11T15:17:42Z</dcterms:created>
  <dcterms:modified xsi:type="dcterms:W3CDTF">2026-06-12T19:21:56Z</dcterms:modified>
</cp:coreProperties>
</file>